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3" r:id="rId4"/>
    <p:sldId id="264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Caserta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0"/>
    <p:restoredTop sz="94682"/>
  </p:normalViewPr>
  <p:slideViewPr>
    <p:cSldViewPr snapToGrid="0" snapToObjects="1">
      <p:cViewPr varScale="1">
        <p:scale>
          <a:sx n="106" d="100"/>
          <a:sy n="106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09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25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16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99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91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5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10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22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84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23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58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D597-12C0-0441-87A6-AF971FC16B3B}" type="datetimeFigureOut">
              <a:rPr lang="it-IT" smtClean="0"/>
              <a:t>03/05/16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CA53-089E-6F42-8B99-868B89DF4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0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791200"/>
            <a:ext cx="1905000" cy="10668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93964" y="471055"/>
            <a:ext cx="8950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COST MP 1106 Smart </a:t>
            </a:r>
            <a:r>
              <a:rPr lang="it-IT" dirty="0"/>
              <a:t>and green </a:t>
            </a:r>
            <a:r>
              <a:rPr lang="it-IT" dirty="0" err="1"/>
              <a:t>interfaces</a:t>
            </a:r>
            <a:r>
              <a:rPr lang="it-IT" dirty="0"/>
              <a:t> </a:t>
            </a:r>
          </a:p>
          <a:p>
            <a:r>
              <a:rPr lang="it-IT" dirty="0" smtClean="0"/>
              <a:t>From </a:t>
            </a:r>
            <a:r>
              <a:rPr lang="it-IT" dirty="0"/>
              <a:t>single </a:t>
            </a:r>
            <a:r>
              <a:rPr lang="it-IT" dirty="0" err="1"/>
              <a:t>bubbles</a:t>
            </a:r>
            <a:r>
              <a:rPr lang="it-IT" dirty="0"/>
              <a:t> and </a:t>
            </a:r>
            <a:r>
              <a:rPr lang="it-IT" dirty="0" err="1"/>
              <a:t>drops</a:t>
            </a:r>
            <a:r>
              <a:rPr lang="it-IT" dirty="0"/>
              <a:t> to industrial, </a:t>
            </a:r>
            <a:r>
              <a:rPr lang="it-IT" dirty="0" err="1"/>
              <a:t>environmental</a:t>
            </a:r>
            <a:r>
              <a:rPr lang="it-IT" dirty="0"/>
              <a:t> and </a:t>
            </a:r>
            <a:r>
              <a:rPr lang="it-IT" dirty="0" err="1"/>
              <a:t>biomedical</a:t>
            </a:r>
            <a:r>
              <a:rPr lang="it-IT" dirty="0"/>
              <a:t> </a:t>
            </a:r>
            <a:r>
              <a:rPr lang="it-IT" dirty="0" err="1" smtClean="0"/>
              <a:t>applications</a:t>
            </a:r>
            <a:endParaRPr lang="it-IT" dirty="0" smtClean="0"/>
          </a:p>
          <a:p>
            <a:r>
              <a:rPr lang="it-IT" b="1" dirty="0" smtClean="0"/>
              <a:t>2016 </a:t>
            </a:r>
            <a:r>
              <a:rPr lang="it-IT" b="1" dirty="0" err="1" smtClean="0"/>
              <a:t>Annual</a:t>
            </a:r>
            <a:r>
              <a:rPr lang="it-IT" b="1" dirty="0" smtClean="0"/>
              <a:t> meeting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67691" y="2827988"/>
            <a:ext cx="6608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/>
              <a:t>Mustafa</a:t>
            </a:r>
            <a:r>
              <a:rPr lang="it-IT" b="1" dirty="0"/>
              <a:t> </a:t>
            </a:r>
            <a:r>
              <a:rPr lang="it-IT" b="1" dirty="0" err="1"/>
              <a:t>Ersoz</a:t>
            </a:r>
            <a:r>
              <a:rPr lang="it-IT" b="1" dirty="0"/>
              <a:t> (2012-2015) </a:t>
            </a:r>
            <a:r>
              <a:rPr lang="it-IT" b="1" dirty="0" smtClean="0"/>
              <a:t>Sergio </a:t>
            </a:r>
            <a:r>
              <a:rPr lang="it-IT" b="1" dirty="0"/>
              <a:t>Caserta (2015-2016)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51021" y="1637259"/>
            <a:ext cx="6841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Short </a:t>
            </a:r>
            <a:r>
              <a:rPr lang="it-IT" sz="2000" b="1" dirty="0" err="1"/>
              <a:t>Term</a:t>
            </a:r>
            <a:r>
              <a:rPr lang="it-IT" sz="2000" b="1" dirty="0"/>
              <a:t> </a:t>
            </a:r>
            <a:r>
              <a:rPr lang="it-IT" sz="2000" b="1" dirty="0" err="1"/>
              <a:t>Scientific</a:t>
            </a:r>
            <a:r>
              <a:rPr lang="it-IT" sz="2000" b="1" dirty="0"/>
              <a:t> </a:t>
            </a:r>
            <a:r>
              <a:rPr lang="it-IT" sz="2000" b="1" dirty="0" err="1"/>
              <a:t>Mission</a:t>
            </a:r>
            <a:r>
              <a:rPr lang="it-IT" sz="2000" b="1" dirty="0"/>
              <a:t> (STSM) </a:t>
            </a:r>
            <a:r>
              <a:rPr lang="it-IT" sz="2000" b="1" dirty="0" err="1"/>
              <a:t>Coordination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84733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791200"/>
            <a:ext cx="1905000" cy="10668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734193" y="73088"/>
            <a:ext cx="352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STSM </a:t>
            </a:r>
            <a:r>
              <a:rPr lang="it-IT" dirty="0" err="1" smtClean="0"/>
              <a:t>Year</a:t>
            </a:r>
            <a:r>
              <a:rPr lang="it-IT" dirty="0" smtClean="0"/>
              <a:t> 4: </a:t>
            </a:r>
            <a:r>
              <a:rPr lang="it-IT" dirty="0" err="1" smtClean="0"/>
              <a:t>May</a:t>
            </a:r>
            <a:r>
              <a:rPr lang="it-IT" dirty="0" smtClean="0"/>
              <a:t> 2015 – </a:t>
            </a:r>
            <a:r>
              <a:rPr lang="it-IT" dirty="0" err="1" smtClean="0"/>
              <a:t>May</a:t>
            </a:r>
            <a:r>
              <a:rPr lang="it-IT" dirty="0" smtClean="0"/>
              <a:t> 2016</a:t>
            </a:r>
            <a:endParaRPr lang="it-IT" dirty="0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61064"/>
              </p:ext>
            </p:extLst>
          </p:nvPr>
        </p:nvGraphicFramePr>
        <p:xfrm>
          <a:off x="6151418" y="4572301"/>
          <a:ext cx="299258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830"/>
                <a:gridCol w="160875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r>
                        <a:rPr lang="it-IT" baseline="0" dirty="0" smtClean="0">
                          <a:solidFill>
                            <a:sysClr val="windowText" lastClr="000000"/>
                          </a:solidFill>
                        </a:rPr>
                        <a:t> Budget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15000€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#STSM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Total # </a:t>
                      </a:r>
                      <a:r>
                        <a:rPr lang="it-IT" dirty="0" err="1" smtClean="0">
                          <a:solidFill>
                            <a:sysClr val="windowText" lastClr="000000"/>
                          </a:solidFill>
                        </a:rPr>
                        <a:t>Days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226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28851"/>
              </p:ext>
            </p:extLst>
          </p:nvPr>
        </p:nvGraphicFramePr>
        <p:xfrm>
          <a:off x="253050" y="553557"/>
          <a:ext cx="8710841" cy="3775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158"/>
                <a:gridCol w="2408762"/>
                <a:gridCol w="516683"/>
                <a:gridCol w="618565"/>
                <a:gridCol w="2205000"/>
                <a:gridCol w="764108"/>
                <a:gridCol w="691337"/>
                <a:gridCol w="662228"/>
              </a:tblGrid>
              <a:tr h="2854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Name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Sending Institute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Sending Country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Host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Host Institute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Hosting City (Country)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Time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N days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  <a:tr h="2913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Sandra Bucko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Faculty of Technology Novi Sad,Novi Sad(RS)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Serbia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Reinhard Miller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Max Planck Institute of Colloids and Interfaces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Potsdam(DE)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13 July 2015 - 21 Aug 2015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40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  <a:tr h="2854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Nagihan OKUTAN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İstanbul Teknik Üniversitesi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Turkey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Jose M. LAGARON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IATA, Spanish Council for Scientific Research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Research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Valencia(ES)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u="none" strike="noStrike">
                          <a:effectLst/>
                        </a:rPr>
                        <a:t>13 Sep 2016 - 26 Sep 2015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14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  <a:tr h="2854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can burak ÖZKAL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Kemal University,Tekirdag (TR)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Turkey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Dionissios Mantzavinos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SCHOOL OF ENGINEERING DEPARTMENT OF CHEMICAL ENGINEERING University of Patras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Patras (Gr)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21 Sep 2015 - 20 Oct 2015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30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  <a:tr h="2913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Maria Vlachou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Aristotle University of Thessaloniki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Greece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Christian Schwarz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ESA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Noordwijk (Nl)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u="none" strike="noStrike">
                          <a:effectLst/>
                        </a:rPr>
                        <a:t>19 Oct 2015 - 27 Nov 2015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900" u="none" strike="noStrike">
                          <a:effectLst/>
                        </a:rPr>
                        <a:t>39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  <a:tr h="4369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Georgia Kaklamani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Institute of Electronic Structure and Laser,Heraklion(EL)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Greece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Artemis Stamboulis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err="1">
                          <a:effectLst/>
                        </a:rPr>
                        <a:t>University</a:t>
                      </a:r>
                      <a:r>
                        <a:rPr lang="it-IT" sz="900" u="none" strike="noStrike" dirty="0">
                          <a:effectLst/>
                        </a:rPr>
                        <a:t> of Birmingham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smtClean="0">
                          <a:effectLst/>
                        </a:rPr>
                        <a:t>Birmingham (</a:t>
                      </a:r>
                      <a:r>
                        <a:rPr lang="it-IT" sz="900" u="none" strike="noStrike" dirty="0">
                          <a:effectLst/>
                        </a:rPr>
                        <a:t>UK)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u="none" strike="noStrike">
                          <a:effectLst/>
                        </a:rPr>
                        <a:t>29 Nov 2015 - 12 Dec 2015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14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  <a:tr h="4369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Jan Zawala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Jerzy Haber Institute of Catalysis and Surface Chemistry Polish Academy of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Sciences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Poland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Benoit Scheid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Universite Libre de Bruxelles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Brussel (BE)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900" u="none" strike="noStrike">
                          <a:effectLst/>
                        </a:rPr>
                        <a:t>13 Mar 2016 - 26 Mar 2016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14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  <a:tr h="4232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Dimitrinka Arabadzhieva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Institute of Physical Chemistry "Rostislaw Kaischew", Bulgarian Academy of Sciences, Sofia (BG)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Bulgary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Mojtaba Mirzaeian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Univercity of West of Scotland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Paisley (UK)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09 Feb 2016 - 23 Feb 2016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15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  <a:tr h="3107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Diana Cholakova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Sofia University "St. Kliment Ohridski", Sofia (BG),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Bulgary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Stoyan Smoukov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Active and Intelligent Materials Lab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Cambridge (UK)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900" u="none" strike="noStrike">
                          <a:effectLst/>
                        </a:rPr>
                        <a:t>2 Apr 2016 - 16 Apr 2016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15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  <a:tr h="2913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Fenghua Zhang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University of Cambridge, fz244@cam.ac.uk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UK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Daniel Ruiz-Molina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 Institut Català de Nanociència i Nanotecnologia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Barcelona (ES)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900" u="none" strike="noStrike">
                          <a:effectLst/>
                        </a:rPr>
                        <a:t>31 Mar 2016 - 30 Apr 2016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30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  <a:tr h="4369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Stefanl Perni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cardiff university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UK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Sergio Caserta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err="1">
                          <a:effectLst/>
                        </a:rPr>
                        <a:t>University</a:t>
                      </a:r>
                      <a:r>
                        <a:rPr lang="it-IT" sz="900" u="none" strike="noStrike" dirty="0">
                          <a:effectLst/>
                        </a:rPr>
                        <a:t> of </a:t>
                      </a:r>
                      <a:r>
                        <a:rPr lang="it-IT" sz="900" u="none" strike="noStrike" dirty="0" err="1">
                          <a:effectLst/>
                        </a:rPr>
                        <a:t>Naples</a:t>
                      </a:r>
                      <a:r>
                        <a:rPr lang="it-IT" sz="900" u="none" strike="noStrike" dirty="0">
                          <a:effectLst/>
                        </a:rPr>
                        <a:t> Federico II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 Naples (IT)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900" u="none" strike="noStrike">
                          <a:effectLst/>
                        </a:rPr>
                        <a:t>2 Apr 2016 - 16 Apr 2016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 dirty="0">
                          <a:effectLst/>
                        </a:rPr>
                        <a:t>15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1" marR="9711" marT="971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1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669211" y="339882"/>
            <a:ext cx="5274389" cy="5166749"/>
            <a:chOff x="946302" y="423009"/>
            <a:chExt cx="5968065" cy="584626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302" y="423009"/>
              <a:ext cx="5968065" cy="5846268"/>
            </a:xfrm>
            <a:prstGeom prst="rect">
              <a:avLst/>
            </a:prstGeom>
          </p:spPr>
        </p:pic>
        <p:cxnSp>
          <p:nvCxnSpPr>
            <p:cNvPr id="3" name="Connettore 7 2"/>
            <p:cNvCxnSpPr/>
            <p:nvPr/>
          </p:nvCxnSpPr>
          <p:spPr>
            <a:xfrm rot="16200000" flipV="1">
              <a:off x="1929010" y="3933174"/>
              <a:ext cx="1615854" cy="1540702"/>
            </a:xfrm>
            <a:prstGeom prst="curvedConnector3">
              <a:avLst>
                <a:gd name="adj1" fmla="val 104264"/>
              </a:avLst>
            </a:prstGeom>
            <a:ln w="44450">
              <a:gradFill>
                <a:gsLst>
                  <a:gs pos="0">
                    <a:srgbClr val="FF0000"/>
                  </a:gs>
                  <a:gs pos="100000">
                    <a:srgbClr val="92D050"/>
                  </a:gs>
                </a:gsLst>
                <a:lin ang="5400000" scaled="1"/>
              </a:gra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7 5"/>
            <p:cNvCxnSpPr/>
            <p:nvPr/>
          </p:nvCxnSpPr>
          <p:spPr>
            <a:xfrm rot="16200000" flipH="1">
              <a:off x="3144034" y="4146120"/>
              <a:ext cx="1039660" cy="839240"/>
            </a:xfrm>
            <a:prstGeom prst="curvedConnector3">
              <a:avLst>
                <a:gd name="adj1" fmla="val -65663"/>
              </a:avLst>
            </a:prstGeom>
            <a:ln w="44450">
              <a:gradFill>
                <a:gsLst>
                  <a:gs pos="0">
                    <a:srgbClr val="FF0000"/>
                  </a:gs>
                  <a:gs pos="100000">
                    <a:srgbClr val="92D050"/>
                  </a:gs>
                </a:gsLst>
                <a:lin ang="5400000" scaled="1"/>
              </a:gra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7 11"/>
            <p:cNvCxnSpPr/>
            <p:nvPr/>
          </p:nvCxnSpPr>
          <p:spPr>
            <a:xfrm flipV="1">
              <a:off x="2179529" y="5511454"/>
              <a:ext cx="2542786" cy="228599"/>
            </a:xfrm>
            <a:prstGeom prst="curvedConnector3">
              <a:avLst>
                <a:gd name="adj1" fmla="val 50000"/>
              </a:avLst>
            </a:prstGeom>
            <a:ln w="44450">
              <a:gradFill>
                <a:gsLst>
                  <a:gs pos="0">
                    <a:srgbClr val="FF0000">
                      <a:lumMod val="100000"/>
                    </a:srgbClr>
                  </a:gs>
                  <a:gs pos="100000">
                    <a:srgbClr val="92D050"/>
                  </a:gs>
                </a:gsLst>
                <a:lin ang="5400000" scaled="1"/>
              </a:gra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7 31"/>
            <p:cNvCxnSpPr/>
            <p:nvPr/>
          </p:nvCxnSpPr>
          <p:spPr>
            <a:xfrm>
              <a:off x="4258849" y="5753623"/>
              <a:ext cx="776614" cy="183712"/>
            </a:xfrm>
            <a:prstGeom prst="curvedConnector3">
              <a:avLst>
                <a:gd name="adj1" fmla="val 79032"/>
              </a:avLst>
            </a:prstGeom>
            <a:ln w="44450">
              <a:gradFill>
                <a:gsLst>
                  <a:gs pos="0">
                    <a:srgbClr val="FF0000">
                      <a:lumMod val="100000"/>
                    </a:srgbClr>
                  </a:gs>
                  <a:gs pos="100000">
                    <a:srgbClr val="92D050"/>
                  </a:gs>
                </a:gsLst>
                <a:lin ang="5400000" scaled="1"/>
              </a:gra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7 35"/>
            <p:cNvCxnSpPr/>
            <p:nvPr/>
          </p:nvCxnSpPr>
          <p:spPr>
            <a:xfrm>
              <a:off x="2736937" y="4045910"/>
              <a:ext cx="1572019" cy="1559490"/>
            </a:xfrm>
            <a:prstGeom prst="curvedConnector3">
              <a:avLst>
                <a:gd name="adj1" fmla="val 74701"/>
              </a:avLst>
            </a:prstGeom>
            <a:ln w="44450">
              <a:gradFill>
                <a:gsLst>
                  <a:gs pos="0">
                    <a:srgbClr val="FF0000"/>
                  </a:gs>
                  <a:gs pos="100000">
                    <a:srgbClr val="92D050"/>
                  </a:gs>
                </a:gsLst>
                <a:lin ang="5400000" scaled="1"/>
              </a:gra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7 40"/>
            <p:cNvCxnSpPr/>
            <p:nvPr/>
          </p:nvCxnSpPr>
          <p:spPr>
            <a:xfrm>
              <a:off x="1966586" y="4045910"/>
              <a:ext cx="2041748" cy="1615854"/>
            </a:xfrm>
            <a:prstGeom prst="curvedConnector3">
              <a:avLst>
                <a:gd name="adj1" fmla="val 50000"/>
              </a:avLst>
            </a:prstGeom>
            <a:ln w="44450">
              <a:gradFill>
                <a:gsLst>
                  <a:gs pos="0">
                    <a:srgbClr val="FF0000"/>
                  </a:gs>
                  <a:gs pos="100000">
                    <a:srgbClr val="92D050"/>
                  </a:gs>
                </a:gsLst>
                <a:lin ang="5400000" scaled="1"/>
              </a:gra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7 42"/>
            <p:cNvCxnSpPr/>
            <p:nvPr/>
          </p:nvCxnSpPr>
          <p:spPr>
            <a:xfrm flipV="1">
              <a:off x="2630466" y="3989546"/>
              <a:ext cx="1224714" cy="288098"/>
            </a:xfrm>
            <a:prstGeom prst="curvedConnector3">
              <a:avLst>
                <a:gd name="adj1" fmla="val 47954"/>
              </a:avLst>
            </a:prstGeom>
            <a:ln w="44450">
              <a:gradFill>
                <a:gsLst>
                  <a:gs pos="0">
                    <a:srgbClr val="FF0000"/>
                  </a:gs>
                  <a:gs pos="100000">
                    <a:srgbClr val="92D050"/>
                  </a:gs>
                </a:gsLst>
                <a:lin ang="5400000" scaled="1"/>
              </a:gra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7 46"/>
            <p:cNvCxnSpPr/>
            <p:nvPr/>
          </p:nvCxnSpPr>
          <p:spPr>
            <a:xfrm>
              <a:off x="1966586" y="3895598"/>
              <a:ext cx="2549055" cy="1357505"/>
            </a:xfrm>
            <a:prstGeom prst="curvedConnector3">
              <a:avLst>
                <a:gd name="adj1" fmla="val 91769"/>
              </a:avLst>
            </a:prstGeom>
            <a:ln w="44450">
              <a:gradFill>
                <a:gsLst>
                  <a:gs pos="0">
                    <a:srgbClr val="FF0000"/>
                  </a:gs>
                  <a:gs pos="100000">
                    <a:srgbClr val="92D050"/>
                  </a:gs>
                </a:gsLst>
                <a:lin ang="5400000" scaled="1"/>
              </a:gra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7 51"/>
            <p:cNvCxnSpPr/>
            <p:nvPr/>
          </p:nvCxnSpPr>
          <p:spPr>
            <a:xfrm>
              <a:off x="2179529" y="4133595"/>
              <a:ext cx="2488512" cy="1271908"/>
            </a:xfrm>
            <a:prstGeom prst="curvedConnector3">
              <a:avLst>
                <a:gd name="adj1" fmla="val 50000"/>
              </a:avLst>
            </a:prstGeom>
            <a:ln w="44450">
              <a:gradFill>
                <a:gsLst>
                  <a:gs pos="0">
                    <a:srgbClr val="FF0000"/>
                  </a:gs>
                  <a:gs pos="100000">
                    <a:srgbClr val="92D050"/>
                  </a:gs>
                </a:gsLst>
                <a:lin ang="5400000" scaled="1"/>
              </a:gra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7 53"/>
            <p:cNvCxnSpPr/>
            <p:nvPr/>
          </p:nvCxnSpPr>
          <p:spPr>
            <a:xfrm rot="16200000" flipV="1">
              <a:off x="1360643" y="4651858"/>
              <a:ext cx="1490597" cy="278701"/>
            </a:xfrm>
            <a:prstGeom prst="curvedConnector3">
              <a:avLst>
                <a:gd name="adj1" fmla="val 50000"/>
              </a:avLst>
            </a:prstGeom>
            <a:ln w="44450">
              <a:gradFill>
                <a:gsLst>
                  <a:gs pos="0">
                    <a:srgbClr val="FF0000"/>
                  </a:gs>
                  <a:gs pos="100000">
                    <a:srgbClr val="92D050"/>
                  </a:gs>
                </a:gsLst>
                <a:lin ang="5400000" scaled="1"/>
              </a:gra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791200"/>
            <a:ext cx="1905000" cy="10668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580908" y="894063"/>
            <a:ext cx="199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Year</a:t>
            </a:r>
            <a:r>
              <a:rPr lang="it-IT" dirty="0" smtClean="0"/>
              <a:t> 4 </a:t>
            </a:r>
          </a:p>
          <a:p>
            <a:r>
              <a:rPr lang="it-IT" dirty="0" smtClean="0"/>
              <a:t>2015 –2016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1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10541" y="1011382"/>
            <a:ext cx="207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Overall</a:t>
            </a:r>
            <a:r>
              <a:rPr lang="it-IT" dirty="0" smtClean="0"/>
              <a:t>: 2012 - 2016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08586"/>
              </p:ext>
            </p:extLst>
          </p:nvPr>
        </p:nvGraphicFramePr>
        <p:xfrm>
          <a:off x="1107794" y="2343475"/>
          <a:ext cx="322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776"/>
                <a:gridCol w="1751903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r>
                        <a:rPr lang="it-IT" b="0" baseline="0" dirty="0" smtClean="0">
                          <a:solidFill>
                            <a:sysClr val="windowText" lastClr="000000"/>
                          </a:solidFill>
                        </a:rPr>
                        <a:t> Budget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70 000 €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#STSM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54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Total # </a:t>
                      </a:r>
                      <a:r>
                        <a:rPr lang="it-IT" b="0" dirty="0" err="1" smtClean="0">
                          <a:solidFill>
                            <a:sysClr val="windowText" lastClr="000000"/>
                          </a:solidFill>
                        </a:rPr>
                        <a:t>Days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1232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# </a:t>
                      </a:r>
                      <a:r>
                        <a:rPr lang="it-IT" b="0" dirty="0" err="1" smtClean="0">
                          <a:solidFill>
                            <a:sysClr val="windowText" lastClr="000000"/>
                          </a:solidFill>
                        </a:rPr>
                        <a:t>Countries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17186"/>
              </p:ext>
            </p:extLst>
          </p:nvPr>
        </p:nvGraphicFramePr>
        <p:xfrm>
          <a:off x="6182013" y="1380714"/>
          <a:ext cx="1424132" cy="4649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4132"/>
              </a:tblGrid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Belarius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Belgium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Bulgaria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Croatia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17259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>
                          <a:effectLst/>
                        </a:rPr>
                        <a:t>Czech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republic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Estonia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France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Germany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Greece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Italy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Netherland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Norway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Poland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Romania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Serbia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Spain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Switzerland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Turkey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  <a:tr h="245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UK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6368" marR="16368" marT="16368" marB="0" anchor="b"/>
                </a:tc>
              </a:tr>
            </a:tbl>
          </a:graphicData>
        </a:graphic>
      </p:graphicFrame>
      <p:sp>
        <p:nvSpPr>
          <p:cNvPr id="7" name="Parentesi graffa aperta 6"/>
          <p:cNvSpPr/>
          <p:nvPr/>
        </p:nvSpPr>
        <p:spPr>
          <a:xfrm>
            <a:off x="4627418" y="1380714"/>
            <a:ext cx="1343891" cy="46490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9823"/>
              </p:ext>
            </p:extLst>
          </p:nvPr>
        </p:nvGraphicFramePr>
        <p:xfrm>
          <a:off x="965279" y="4558676"/>
          <a:ext cx="2964873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34"/>
                <a:gridCol w="857193"/>
                <a:gridCol w="678873"/>
                <a:gridCol w="1136073"/>
              </a:tblGrid>
              <a:tr h="437299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#STSM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Total # Days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478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Y1 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2012-13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229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478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Y2 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>
                          <a:effectLst/>
                        </a:rPr>
                        <a:t>2013-14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13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482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478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Y3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>
                          <a:effectLst/>
                        </a:rPr>
                        <a:t>2014-15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20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295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478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Y4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>
                          <a:effectLst/>
                        </a:rPr>
                        <a:t>2015-16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226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06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72222"/>
              </p:ext>
            </p:extLst>
          </p:nvPr>
        </p:nvGraphicFramePr>
        <p:xfrm>
          <a:off x="1398739" y="2662129"/>
          <a:ext cx="5707208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205283"/>
                <a:gridCol w="1164920"/>
                <a:gridCol w="1139869"/>
                <a:gridCol w="1181136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Y1 </a:t>
                      </a:r>
                    </a:p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2012-13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Y2</a:t>
                      </a:r>
                      <a:r>
                        <a:rPr lang="it-IT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it-IT" baseline="0" dirty="0" smtClean="0">
                          <a:solidFill>
                            <a:sysClr val="windowText" lastClr="000000"/>
                          </a:solidFill>
                        </a:rPr>
                        <a:t>2013-14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Y3</a:t>
                      </a:r>
                    </a:p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2014-15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Y4</a:t>
                      </a:r>
                    </a:p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2015-16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r>
                        <a:rPr lang="it-IT" baseline="0" dirty="0" smtClean="0">
                          <a:solidFill>
                            <a:sysClr val="windowText" lastClr="000000"/>
                          </a:solidFill>
                        </a:rPr>
                        <a:t> Budget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12040€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18480€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24460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15000€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#STSM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Total # </a:t>
                      </a:r>
                      <a:r>
                        <a:rPr lang="it-IT" dirty="0" err="1" smtClean="0">
                          <a:solidFill>
                            <a:sysClr val="windowText" lastClr="000000"/>
                          </a:solidFill>
                        </a:rPr>
                        <a:t>Days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229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482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295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ysClr val="windowText" lastClr="000000"/>
                          </a:solidFill>
                        </a:rPr>
                        <a:t>226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395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469</Words>
  <Application>Microsoft Macintosh PowerPoint</Application>
  <PresentationFormat>Presentazione su schermo (4:3)</PresentationFormat>
  <Paragraphs>172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Sergio Caserta</dc:creator>
  <cp:lastModifiedBy>Sergio Caserta</cp:lastModifiedBy>
  <cp:revision>16</cp:revision>
  <dcterms:created xsi:type="dcterms:W3CDTF">2016-04-27T19:23:56Z</dcterms:created>
  <dcterms:modified xsi:type="dcterms:W3CDTF">2016-05-03T07:38:07Z</dcterms:modified>
</cp:coreProperties>
</file>