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38"/>
  </p:notesMasterIdLst>
  <p:handoutMasterIdLst>
    <p:handoutMasterId r:id="rId39"/>
  </p:handoutMasterIdLst>
  <p:sldIdLst>
    <p:sldId id="363" r:id="rId6"/>
    <p:sldId id="748" r:id="rId7"/>
    <p:sldId id="816" r:id="rId8"/>
    <p:sldId id="810" r:id="rId9"/>
    <p:sldId id="811" r:id="rId10"/>
    <p:sldId id="817" r:id="rId11"/>
    <p:sldId id="777" r:id="rId12"/>
    <p:sldId id="798" r:id="rId13"/>
    <p:sldId id="735" r:id="rId14"/>
    <p:sldId id="801" r:id="rId15"/>
    <p:sldId id="723" r:id="rId16"/>
    <p:sldId id="802" r:id="rId17"/>
    <p:sldId id="803" r:id="rId18"/>
    <p:sldId id="805" r:id="rId19"/>
    <p:sldId id="818" r:id="rId20"/>
    <p:sldId id="831" r:id="rId21"/>
    <p:sldId id="825" r:id="rId22"/>
    <p:sldId id="829" r:id="rId23"/>
    <p:sldId id="830" r:id="rId24"/>
    <p:sldId id="833" r:id="rId25"/>
    <p:sldId id="812" r:id="rId26"/>
    <p:sldId id="848" r:id="rId27"/>
    <p:sldId id="837" r:id="rId28"/>
    <p:sldId id="840" r:id="rId29"/>
    <p:sldId id="844" r:id="rId30"/>
    <p:sldId id="841" r:id="rId31"/>
    <p:sldId id="842" r:id="rId32"/>
    <p:sldId id="843" r:id="rId33"/>
    <p:sldId id="849" r:id="rId34"/>
    <p:sldId id="832" r:id="rId35"/>
    <p:sldId id="827" r:id="rId36"/>
    <p:sldId id="828" r:id="rId37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8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jurbaa" initials="SB" lastIdx="1" clrIdx="0"/>
  <p:cmAuthor id="1" name="Ioanna Stavridou" initials="IS" lastIdx="0" clrIdx="1">
    <p:extLst>
      <p:ext uri="{19B8F6BF-5375-455C-9EA6-DF929625EA0E}">
        <p15:presenceInfo xmlns:p15="http://schemas.microsoft.com/office/powerpoint/2012/main" userId="S-1-5-21-3529123979-388138331-1349375689-13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88E"/>
    <a:srgbClr val="56585B"/>
    <a:srgbClr val="F3AB29"/>
    <a:srgbClr val="FCC897"/>
    <a:srgbClr val="D5E5EF"/>
    <a:srgbClr val="DBDADC"/>
    <a:srgbClr val="FF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6362" autoAdjust="0"/>
  </p:normalViewPr>
  <p:slideViewPr>
    <p:cSldViewPr snapToGrid="0" snapToObjects="1">
      <p:cViewPr varScale="1">
        <p:scale>
          <a:sx n="70" d="100"/>
          <a:sy n="70" d="100"/>
        </p:scale>
        <p:origin x="1536" y="72"/>
      </p:cViewPr>
      <p:guideLst>
        <p:guide orient="horz" pos="2160"/>
        <p:guide pos="1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2106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3771" tIns="46885" rIns="93771" bIns="4688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3771" tIns="46885" rIns="93771" bIns="4688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8BABF4F-0BEA-4194-B720-46FC6D45B0E2}" type="datetime1">
              <a:rPr lang="de-AT"/>
              <a:pPr>
                <a:defRPr/>
              </a:pPr>
              <a:t>04.05.2016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3771" tIns="46885" rIns="93771" bIns="4688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3771" tIns="46885" rIns="93771" bIns="4688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08EECD4-086F-4DDB-B170-58460B1DE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246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3771" tIns="46885" rIns="93771" bIns="4688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3771" tIns="46885" rIns="93771" bIns="4688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BEDACBE-9490-45B4-97F4-EEEB8FAB9635}" type="datetime1">
              <a:rPr lang="de-AT"/>
              <a:pPr>
                <a:defRPr/>
              </a:pPr>
              <a:t>04.05.2016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71" tIns="46885" rIns="93771" bIns="4688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3771" tIns="46885" rIns="93771" bIns="46885" rtlCol="0"/>
          <a:lstStyle/>
          <a:p>
            <a:pPr lvl="0"/>
            <a:r>
              <a:rPr lang="de-AT" noProof="0" smtClean="0"/>
              <a:t>Click to edit Master text styles</a:t>
            </a:r>
          </a:p>
          <a:p>
            <a:pPr lvl="1"/>
            <a:r>
              <a:rPr lang="de-AT" noProof="0" smtClean="0"/>
              <a:t>Second level</a:t>
            </a:r>
          </a:p>
          <a:p>
            <a:pPr lvl="2"/>
            <a:r>
              <a:rPr lang="de-AT" noProof="0" smtClean="0"/>
              <a:t>Third level</a:t>
            </a:r>
          </a:p>
          <a:p>
            <a:pPr lvl="3"/>
            <a:r>
              <a:rPr lang="de-AT" noProof="0" smtClean="0"/>
              <a:t>Fourth level</a:t>
            </a:r>
          </a:p>
          <a:p>
            <a:pPr lvl="4"/>
            <a:r>
              <a:rPr lang="de-AT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3771" tIns="46885" rIns="93771" bIns="4688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3771" tIns="46885" rIns="93771" bIns="4688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8C03B62-8E12-4C92-83C1-B005508CA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055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3C0148-44C5-4A8E-B5C2-68CE088DB97B}" type="slidenum">
              <a:rPr lang="en-GB" smtClean="0">
                <a:latin typeface="Calibri" panose="020F0502020204030204" pitchFamily="34" charset="0"/>
              </a:rPr>
              <a:pPr/>
              <a:t>7</a:t>
            </a:fld>
            <a:endParaRPr lang="en-GB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207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100E1-6FB6-4307-AB33-0DB84A829041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54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100E1-6FB6-4307-AB33-0DB84A829041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428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335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63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463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defTabSz="463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 defTabSz="463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463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46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46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46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463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E3096F-CF29-4B5B-91FD-8929BDB58D60}" type="slidenum">
              <a:rPr 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29</a:t>
            </a:fld>
            <a:endParaRPr lang="en-US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889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100E1-6FB6-4307-AB33-0DB84A829041}" type="slidenum">
              <a:rPr lang="en-GB" smtClean="0">
                <a:solidFill>
                  <a:prstClr val="black"/>
                </a:solidFill>
              </a:rPr>
              <a:pPr/>
              <a:t>30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9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100E1-6FB6-4307-AB33-0DB84A829041}" type="slidenum">
              <a:rPr lang="en-GB" smtClean="0">
                <a:solidFill>
                  <a:prstClr val="black"/>
                </a:solidFill>
              </a:rPr>
              <a:pPr/>
              <a:t>31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34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100E1-6FB6-4307-AB33-0DB84A829041}" type="slidenum">
              <a:rPr lang="en-GB" smtClean="0">
                <a:solidFill>
                  <a:prstClr val="black"/>
                </a:solidFill>
              </a:rPr>
              <a:pPr/>
              <a:t>32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84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/>
          </a:p>
        </p:txBody>
      </p:sp>
      <p:sp>
        <p:nvSpPr>
          <p:cNvPr id="1239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9852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8349" indent="-294507" defTabSz="49852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2960" indent="-235276" defTabSz="49852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6803" indent="-235276" defTabSz="49852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0645" indent="-235276" defTabSz="49852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4487" indent="-235276" defTabSz="4985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78329" indent="-235276" defTabSz="4985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52171" indent="-235276" defTabSz="4985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26013" indent="-235276" defTabSz="4985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E441A8-FA37-460F-8D22-D17D2EEA2C07}" type="slidenum">
              <a:rPr lang="en-US" sz="13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04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001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9993" indent="-296151" defTabSz="5001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84605" indent="-236921" defTabSz="5001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58447" indent="-236921" defTabSz="5001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32289" indent="-236921" defTabSz="5001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06131" indent="-236921" defTabSz="500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79974" indent="-236921" defTabSz="500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53816" indent="-236921" defTabSz="500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27658" indent="-236921" defTabSz="500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BCD9588-61B9-467E-899F-61C72830B520}" type="slidenum">
              <a:rPr lang="en-US" altLang="en-US" smtClean="0">
                <a:latin typeface="Calibri" panose="020F0502020204030204" pitchFamily="34" charset="0"/>
              </a:rPr>
              <a:pPr/>
              <a:t>10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783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001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9993" indent="-296151" defTabSz="5001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84605" indent="-236921" defTabSz="5001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58447" indent="-236921" defTabSz="5001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32289" indent="-236921" defTabSz="50016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06131" indent="-236921" defTabSz="500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79974" indent="-236921" defTabSz="500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53816" indent="-236921" defTabSz="500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27658" indent="-236921" defTabSz="500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BCD9588-61B9-467E-899F-61C72830B520}" type="slidenum">
              <a:rPr lang="en-US" altLang="en-US" smtClean="0">
                <a:latin typeface="Calibri" panose="020F0502020204030204" pitchFamily="34" charset="0"/>
              </a:rPr>
              <a:pPr/>
              <a:t>12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551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100E1-6FB6-4307-AB33-0DB84A829041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7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0B4E7B-A72B-4583-9D22-4F37FE7E86C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40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0B4E7B-A72B-4583-9D22-4F37FE7E86C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97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0B4E7B-A72B-4583-9D22-4F37FE7E86C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0B4E7B-A72B-4583-9D22-4F37FE7E86C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7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178614" y="2350737"/>
            <a:ext cx="5737662" cy="15590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 i="0" kern="1200" spc="-50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178614" y="3909768"/>
            <a:ext cx="5737662" cy="10651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 kern="1200" spc="-50" baseline="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78614" y="5319926"/>
            <a:ext cx="5737662" cy="5483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kern="1200" spc="-5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78614" y="5771934"/>
            <a:ext cx="5737662" cy="4379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kern="1200" spc="-50">
                <a:solidFill>
                  <a:schemeClr val="accent2"/>
                </a:solidFill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1"/>
          <a:stretch/>
        </p:blipFill>
        <p:spPr bwMode="auto">
          <a:xfrm>
            <a:off x="144861" y="6223000"/>
            <a:ext cx="3731616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" r="-16" b="82131"/>
          <a:stretch/>
        </p:blipFill>
        <p:spPr bwMode="auto">
          <a:xfrm>
            <a:off x="-7" y="63374"/>
            <a:ext cx="8916283" cy="19735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370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, 1 title,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3472116" y="945931"/>
            <a:ext cx="4751315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6" y="1676748"/>
            <a:ext cx="4751315" cy="437153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91837" y="1137697"/>
            <a:ext cx="1906164" cy="232499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D18B28-74F7-4439-9D13-38F122A8706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766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1"/>
          <a:stretch/>
        </p:blipFill>
        <p:spPr bwMode="auto">
          <a:xfrm>
            <a:off x="144861" y="6223000"/>
            <a:ext cx="3731616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4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8317999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2237A0-5270-47F9-94E1-7C2A03A56CC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883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795463"/>
            <a:ext cx="31623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812925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275138"/>
            <a:ext cx="381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3"/>
          <p:cNvSpPr>
            <a:spLocks noGrp="1"/>
          </p:cNvSpPr>
          <p:nvPr>
            <p:ph sz="quarter" idx="17"/>
          </p:nvPr>
        </p:nvSpPr>
        <p:spPr>
          <a:xfrm>
            <a:off x="5438466" y="2223516"/>
            <a:ext cx="2415541" cy="21656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011238" y="1795463"/>
            <a:ext cx="3895975" cy="23225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sym typeface="Wingding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4808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vertical + 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3472116" y="1676749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90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7"/>
          </p:nvPr>
        </p:nvSpPr>
        <p:spPr>
          <a:xfrm>
            <a:off x="3472116" y="3700240"/>
            <a:ext cx="4751315" cy="211485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282700" y="3837281"/>
            <a:ext cx="1915301" cy="180422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B652AB-C48A-4823-BCA2-8AF138AF8D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7438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3060700"/>
            <a:ext cx="4445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0604" y="3710087"/>
            <a:ext cx="2348246" cy="173519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86591" y="3261250"/>
            <a:ext cx="4322600" cy="1590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1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10604" y="5495823"/>
            <a:ext cx="2348246" cy="43369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71251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3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3400">
                <a:solidFill>
                  <a:schemeClr val="accent2"/>
                </a:solidFill>
              </a:defRPr>
            </a:lvl1pPr>
            <a:lvl2pPr marL="742950" indent="-28575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34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AT" dirty="0" smtClean="0"/>
              <a:t>Click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edit</a:t>
            </a:r>
            <a:r>
              <a:rPr lang="de-AT" dirty="0" smtClean="0"/>
              <a:t> Master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styles</a:t>
            </a:r>
            <a:endParaRPr lang="de-AT" dirty="0" smtClean="0"/>
          </a:p>
          <a:p>
            <a:pPr lvl="1"/>
            <a:r>
              <a:rPr lang="de-AT" dirty="0" smtClean="0"/>
              <a:t>Second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2"/>
            <a:r>
              <a:rPr lang="de-AT" dirty="0" smtClean="0"/>
              <a:t>Third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3"/>
            <a:r>
              <a:rPr lang="de-AT" dirty="0" err="1" smtClean="0"/>
              <a:t>Fourth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de-AT" dirty="0" smtClean="0"/>
          </a:p>
          <a:p>
            <a:pPr lvl="4"/>
            <a:r>
              <a:rPr lang="de-AT" dirty="0" err="1" smtClean="0"/>
              <a:t>Fifth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8319144" y="6316491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A3BE246-CBB1-4AFC-B347-41822B16AD4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8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1"/>
          <a:stretch/>
        </p:blipFill>
        <p:spPr bwMode="auto">
          <a:xfrm>
            <a:off x="144861" y="6223000"/>
            <a:ext cx="3731616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579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4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E5840A-9FB2-477A-9CB3-3519971303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3766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4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 smtClean="0"/>
              <a:t>Cliquez pour modifier les styles du texte du masque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315200" y="6115177"/>
            <a:ext cx="908230" cy="425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6401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160073" y="1676748"/>
            <a:ext cx="7063357" cy="4438429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3400">
                <a:solidFill>
                  <a:schemeClr val="accent2"/>
                </a:solidFill>
              </a:defRPr>
            </a:lvl1pPr>
            <a:lvl2pPr marL="742950" indent="-285750">
              <a:buFont typeface="Arial"/>
              <a:buChar char="•"/>
              <a:defRPr sz="3400">
                <a:solidFill>
                  <a:schemeClr val="accent2"/>
                </a:solidFill>
              </a:defRPr>
            </a:lvl2pPr>
            <a:lvl3pPr marL="1143000" indent="-228600">
              <a:buFont typeface="Arial"/>
              <a:buChar char="•"/>
              <a:defRPr sz="34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3400">
                <a:solidFill>
                  <a:schemeClr val="accent2"/>
                </a:solidFill>
              </a:defRPr>
            </a:lvl4pPr>
            <a:lvl5pPr marL="2057400" indent="-228600">
              <a:buFont typeface="Arial"/>
              <a:buChar char="•"/>
              <a:defRPr sz="3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3AF13A-1865-4AA4-B74F-B39BE67A5D8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4935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L imag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671782" y="154151"/>
            <a:ext cx="6741968" cy="67769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757238" y="831850"/>
            <a:ext cx="7656512" cy="551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4CA0B5-F678-47C9-A75C-606BC0D515C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593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y-ma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5"/>
          <p:cNvGraphicFramePr>
            <a:graphicFrameLocks/>
          </p:cNvGraphicFramePr>
          <p:nvPr/>
        </p:nvGraphicFramePr>
        <p:xfrm>
          <a:off x="1282700" y="1676400"/>
          <a:ext cx="6940550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2264"/>
                <a:gridCol w="1948286"/>
              </a:tblGrid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Text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bg1"/>
                          </a:solidFill>
                        </a:rPr>
                        <a:t>% of XY</a:t>
                      </a:r>
                      <a:endParaRPr lang="en-US" sz="34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>
                    <a:solidFill>
                      <a:schemeClr val="accent2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</a:t>
                      </a:r>
                      <a:r>
                        <a:rPr lang="en-US" sz="3400" baseline="0" dirty="0" smtClean="0">
                          <a:solidFill>
                            <a:schemeClr val="accent2"/>
                          </a:solidFill>
                        </a:rPr>
                        <a:t> 1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20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2</a:t>
                      </a: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33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4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83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5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12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/>
                </a:tc>
              </a:tr>
              <a:tr h="516169">
                <a:tc>
                  <a:txBody>
                    <a:bodyPr/>
                    <a:lstStyle/>
                    <a:p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Line 6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400" dirty="0" smtClean="0">
                          <a:solidFill>
                            <a:schemeClr val="accent2"/>
                          </a:solidFill>
                        </a:rPr>
                        <a:t>7</a:t>
                      </a:r>
                      <a:endParaRPr lang="en-US" sz="34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282700" y="344488"/>
            <a:ext cx="6940550" cy="94932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526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1160074" y="4266693"/>
            <a:ext cx="7063357" cy="187296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8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547033-BC78-4DE6-A682-6492875CA05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87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, 1 caption,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258994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8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7"/>
          </p:nvPr>
        </p:nvSpPr>
        <p:spPr>
          <a:xfrm>
            <a:off x="1282699" y="4280623"/>
            <a:ext cx="6940731" cy="1785937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8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40573C-A642-4BC4-885E-5E290DBF895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74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69611" y="1809449"/>
            <a:ext cx="6953820" cy="1080000"/>
          </a:xfrm>
          <a:prstGeom prst="rect">
            <a:avLst/>
          </a:prstGeom>
          <a:solidFill>
            <a:srgbClr val="DBDADC"/>
          </a:solidFill>
        </p:spPr>
        <p:txBody>
          <a:bodyPr vert="horz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269611" y="3165638"/>
            <a:ext cx="6953820" cy="1080000"/>
          </a:xfrm>
          <a:prstGeom prst="rect">
            <a:avLst/>
          </a:prstGeom>
          <a:solidFill>
            <a:srgbClr val="D5E5EF"/>
          </a:solidFill>
        </p:spPr>
        <p:txBody>
          <a:bodyPr vert="horz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69611" y="4497169"/>
            <a:ext cx="6953820" cy="1080000"/>
          </a:xfrm>
          <a:prstGeom prst="rect">
            <a:avLst/>
          </a:prstGeom>
          <a:solidFill>
            <a:schemeClr val="accent4"/>
          </a:solidFill>
        </p:spPr>
        <p:txBody>
          <a:bodyPr vert="horz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7FB5F6-9A07-4ED1-9F02-C7AA94B9AF6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6579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4943197" y="1676749"/>
            <a:ext cx="3280234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6"/>
          </p:nvPr>
        </p:nvSpPr>
        <p:spPr>
          <a:xfrm>
            <a:off x="1160074" y="1676749"/>
            <a:ext cx="3289371" cy="446290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EC0917-9F8B-451C-94BE-BE402A7DDD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55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horizontal, 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223000"/>
            <a:ext cx="457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2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1160074" y="945931"/>
            <a:ext cx="7063357" cy="84958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8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5"/>
          </p:nvPr>
        </p:nvSpPr>
        <p:spPr>
          <a:xfrm>
            <a:off x="1164644" y="4266693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1282700" y="181378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17"/>
          </p:nvPr>
        </p:nvSpPr>
        <p:spPr>
          <a:xfrm>
            <a:off x="5065823" y="1813789"/>
            <a:ext cx="3157608" cy="227017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8"/>
          </p:nvPr>
        </p:nvSpPr>
        <p:spPr>
          <a:xfrm>
            <a:off x="4943197" y="4266693"/>
            <a:ext cx="3280234" cy="18364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accent2"/>
                </a:solidFill>
              </a:defRPr>
            </a:lvl1pPr>
            <a:lvl2pPr>
              <a:defRPr sz="3400">
                <a:solidFill>
                  <a:schemeClr val="accent2"/>
                </a:solidFill>
              </a:defRPr>
            </a:lvl2pPr>
            <a:lvl3pPr marL="1458000">
              <a:defRPr sz="34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D521FD-E4CD-4FCD-A102-4F7B8F6B4A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80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st.eu/download/Final_Achievement_Report_MC_Chair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st.eu/participate/open_call" TargetMode="Externa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ost.eu/participate/open_call" TargetMode="Externa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t.eu/COST_Action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t.eu/expert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emf"/><Relationship Id="rId4" Type="http://schemas.openxmlformats.org/officeDocument/2006/relationships/hyperlink" Target="http://www.cost.eu/participate/experts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COST.Programme" TargetMode="External"/><Relationship Id="rId13" Type="http://schemas.openxmlformats.org/officeDocument/2006/relationships/image" Target="../media/image23.png"/><Relationship Id="rId3" Type="http://schemas.openxmlformats.org/officeDocument/2006/relationships/hyperlink" Target="http://www.cost.eu/" TargetMode="External"/><Relationship Id="rId7" Type="http://schemas.openxmlformats.org/officeDocument/2006/relationships/image" Target="../media/image20.png"/><Relationship Id="rId12" Type="http://schemas.openxmlformats.org/officeDocument/2006/relationships/hyperlink" Target="http://www.youtube.com/user/COSTOffic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plus.google.com/u/0/b/115034754023972712749/115034754023972712749/about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19.jpeg"/><Relationship Id="rId15" Type="http://schemas.openxmlformats.org/officeDocument/2006/relationships/image" Target="../media/image24.png"/><Relationship Id="rId10" Type="http://schemas.openxmlformats.org/officeDocument/2006/relationships/hyperlink" Target="http://www.twitter.com/COSTprogramme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21.tiff"/><Relationship Id="rId14" Type="http://schemas.openxmlformats.org/officeDocument/2006/relationships/hyperlink" Target="http://www.linkedin.com/company/cost-offic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st.eu/petition-for-budget-stability" TargetMode="Externa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t.eu/participate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cost.eu/participate/open_call" TargetMode="External"/><Relationship Id="rId5" Type="http://schemas.openxmlformats.org/officeDocument/2006/relationships/hyperlink" Target="http://www.cost.eu/download/Guidelines_Action_management_monitoring_assessment" TargetMode="External"/><Relationship Id="rId4" Type="http://schemas.openxmlformats.org/officeDocument/2006/relationships/hyperlink" Target="http://www.cost.eu/download/COSTVademecu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2427359"/>
            <a:ext cx="9144000" cy="1880872"/>
          </a:xfrm>
        </p:spPr>
        <p:txBody>
          <a:bodyPr lIns="360000" rIns="360000"/>
          <a:lstStyle/>
          <a:p>
            <a:pPr algn="ctr">
              <a:spcBef>
                <a:spcPts val="0"/>
              </a:spcBef>
            </a:pPr>
            <a:r>
              <a:rPr lang="en-GB" sz="4000" dirty="0" smtClean="0"/>
              <a:t>Update from the </a:t>
            </a:r>
          </a:p>
          <a:p>
            <a:pPr algn="ctr">
              <a:spcBef>
                <a:spcPts val="0"/>
              </a:spcBef>
            </a:pPr>
            <a:r>
              <a:rPr lang="en-GB" sz="4000" dirty="0" smtClean="0"/>
              <a:t>COST Association</a:t>
            </a:r>
          </a:p>
          <a:p>
            <a:pPr algn="ctr">
              <a:spcBef>
                <a:spcPts val="0"/>
              </a:spcBef>
            </a:pPr>
            <a:r>
              <a:rPr lang="en-GB" sz="4000" dirty="0"/>
              <a:t>t</a:t>
            </a:r>
            <a:r>
              <a:rPr lang="en-GB" sz="4000" dirty="0" smtClean="0"/>
              <a:t>o the Management Committee</a:t>
            </a:r>
          </a:p>
          <a:p>
            <a:pPr algn="ctr">
              <a:spcBef>
                <a:spcPts val="0"/>
              </a:spcBef>
            </a:pPr>
            <a:r>
              <a:rPr lang="en-GB" sz="4000" dirty="0" smtClean="0"/>
              <a:t> </a:t>
            </a:r>
            <a:endParaRPr lang="es-ES_tradnl" sz="2000" dirty="0" smtClean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481070" y="5252793"/>
            <a:ext cx="7488172" cy="1065212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kern="1200" spc="-50" baseline="0">
                <a:solidFill>
                  <a:schemeClr val="accent2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-5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Dr. Fatima Bouchama &amp; </a:t>
            </a:r>
            <a:r>
              <a:rPr kumimoji="0" lang="en-US" sz="2400" b="1" i="0" u="none" strike="noStrike" kern="1200" cap="none" spc="-5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</a:t>
            </a:r>
            <a:r>
              <a:rPr kumimoji="0" lang="en-US" sz="2400" b="1" i="0" u="none" strike="noStrike" kern="1200" cap="none" spc="-5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Tania Gonzalez Ovin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-5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Science Officer &amp; Administrative Officer- COST Association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noProof="0" dirty="0" smtClean="0">
                <a:solidFill>
                  <a:schemeClr val="bg1">
                    <a:lumMod val="65000"/>
                  </a:schemeClr>
                </a:solidFill>
              </a:rPr>
              <a:t>COST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MP1106</a:t>
            </a:r>
            <a:r>
              <a:rPr lang="en-US" sz="1400" noProof="0" dirty="0" smtClean="0">
                <a:solidFill>
                  <a:schemeClr val="bg1">
                    <a:lumMod val="65000"/>
                  </a:schemeClr>
                </a:solidFill>
              </a:rPr>
              <a:t> Athens Meeting (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EL</a:t>
            </a:r>
            <a:r>
              <a:rPr lang="en-US" sz="1400" noProof="0" dirty="0" smtClean="0">
                <a:solidFill>
                  <a:schemeClr val="bg1">
                    <a:lumMod val="65000"/>
                  </a:schemeClr>
                </a:solidFill>
              </a:rPr>
              <a:t>)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04</a:t>
            </a:r>
            <a:r>
              <a:rPr lang="en-US" sz="1400" noProof="0" dirty="0" smtClean="0">
                <a:solidFill>
                  <a:schemeClr val="bg1">
                    <a:lumMod val="65000"/>
                  </a:schemeClr>
                </a:solidFill>
              </a:rPr>
              <a:t>-07</a:t>
            </a:r>
            <a:r>
              <a:rPr lang="en-US" sz="1400" baseline="30000" noProof="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1400" noProof="0" dirty="0" smtClean="0">
                <a:solidFill>
                  <a:schemeClr val="bg1">
                    <a:lumMod val="65000"/>
                  </a:schemeClr>
                </a:solidFill>
              </a:rPr>
              <a:t> May 2016</a:t>
            </a:r>
            <a:endParaRPr kumimoji="0" lang="en-US" sz="1400" b="1" i="0" u="none" strike="noStrike" kern="1200" cap="none" spc="-50" normalizeH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640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Placeholder 3"/>
          <p:cNvSpPr>
            <a:spLocks noGrp="1"/>
          </p:cNvSpPr>
          <p:nvPr>
            <p:ph type="body" sz="quarter" idx="14"/>
          </p:nvPr>
        </p:nvSpPr>
        <p:spPr bwMode="auto">
          <a:xfrm>
            <a:off x="429182" y="1713391"/>
            <a:ext cx="8075035" cy="2840854"/>
          </a:xfrm>
          <a:extLst/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GB" sz="2600" b="1" dirty="0" smtClean="0">
                <a:solidFill>
                  <a:srgbClr val="2A678B"/>
                </a:solidFill>
              </a:rPr>
              <a:t>Monitor </a:t>
            </a:r>
            <a:r>
              <a:rPr lang="en-GB" sz="2600" b="1" dirty="0">
                <a:solidFill>
                  <a:srgbClr val="2A678B"/>
                </a:solidFill>
              </a:rPr>
              <a:t>running and assess ended Actions with regards to </a:t>
            </a:r>
            <a:endParaRPr lang="en-GB" sz="2600" b="1" dirty="0" smtClean="0">
              <a:solidFill>
                <a:srgbClr val="2A678B"/>
              </a:solidFill>
            </a:endParaRPr>
          </a:p>
          <a:p>
            <a:pPr marL="0" indent="0" eaLnBrk="1" hangingPunct="1">
              <a:buNone/>
              <a:defRPr/>
            </a:pPr>
            <a:endParaRPr lang="en-GB" sz="1100" b="1" dirty="0" smtClean="0">
              <a:solidFill>
                <a:srgbClr val="2A678B"/>
              </a:solidFill>
            </a:endParaRP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GB" sz="2400" b="1" dirty="0" smtClean="0"/>
              <a:t>achievement </a:t>
            </a:r>
            <a:r>
              <a:rPr lang="en-GB" sz="2400" b="1" dirty="0"/>
              <a:t>of </a:t>
            </a:r>
            <a:r>
              <a:rPr lang="en-GB" sz="2400" b="1" dirty="0" err="1"/>
              <a:t>MoU</a:t>
            </a:r>
            <a:r>
              <a:rPr lang="en-GB" sz="2400" b="1" dirty="0"/>
              <a:t> </a:t>
            </a:r>
            <a:r>
              <a:rPr lang="en-GB" sz="2400" b="1" dirty="0" smtClean="0"/>
              <a:t>objectives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GB" sz="2400" b="1" dirty="0" smtClean="0"/>
              <a:t>provision </a:t>
            </a:r>
            <a:r>
              <a:rPr lang="en-GB" sz="2400" b="1" dirty="0"/>
              <a:t>of </a:t>
            </a:r>
            <a:r>
              <a:rPr lang="en-GB" sz="2400" b="1" dirty="0" err="1"/>
              <a:t>MoU</a:t>
            </a:r>
            <a:r>
              <a:rPr lang="en-GB" sz="2400" b="1" dirty="0"/>
              <a:t> </a:t>
            </a:r>
            <a:r>
              <a:rPr lang="en-GB" sz="2400" b="1" dirty="0" smtClean="0"/>
              <a:t>deliverables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GB" sz="2400" b="1" dirty="0" smtClean="0"/>
              <a:t>contribution </a:t>
            </a:r>
            <a:r>
              <a:rPr lang="en-GB" sz="2400" b="1" dirty="0"/>
              <a:t>to the COST Mission </a:t>
            </a:r>
            <a:endParaRPr lang="en-GB" sz="2400" b="1" dirty="0" smtClean="0"/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GB" sz="2400" b="1" dirty="0"/>
              <a:t>i</a:t>
            </a:r>
            <a:r>
              <a:rPr lang="en-GB" sz="2400" b="1" dirty="0" smtClean="0"/>
              <a:t>mplementation </a:t>
            </a:r>
            <a:r>
              <a:rPr lang="en-GB" sz="2400" b="1" dirty="0"/>
              <a:t>of COST policies</a:t>
            </a:r>
            <a:endParaRPr lang="en-US" sz="3000" b="1" dirty="0" smtClean="0"/>
          </a:p>
        </p:txBody>
      </p:sp>
      <p:sp>
        <p:nvSpPr>
          <p:cNvPr id="28676" name="Slide Number Placeholder 1"/>
          <p:cNvSpPr>
            <a:spLocks noGrp="1"/>
          </p:cNvSpPr>
          <p:nvPr>
            <p:ph type="sldNum" sz="quarter" idx="15"/>
          </p:nvPr>
        </p:nvSpPr>
        <p:spPr bwMode="auto">
          <a:xfrm>
            <a:off x="8319510" y="6315942"/>
            <a:ext cx="571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2D14A2F-919B-4A68-ADD4-41BCF6CA83E1}" type="slidenum">
              <a:rPr lang="de-DE" altLang="en-US" smtClean="0">
                <a:solidFill>
                  <a:srgbClr val="898989"/>
                </a:solidFill>
              </a:rPr>
              <a:pPr/>
              <a:t>10</a:t>
            </a:fld>
            <a:endParaRPr lang="de-DE" altLang="en-US" dirty="0" smtClean="0">
              <a:solidFill>
                <a:srgbClr val="898989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70938" y="302493"/>
            <a:ext cx="7062787" cy="549764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solidFill>
              <a:srgbClr val="FCC288"/>
            </a:solidFill>
            <a:prstDash val="sys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77" tIns="44444" rIns="90477" bIns="44444" anchor="ctr"/>
          <a:lstStyle>
            <a:defPPr>
              <a:defRPr lang="en-US"/>
            </a:defPPr>
            <a:lvl1pPr algn="ctr" defTabSz="914400">
              <a:defRPr sz="3200" b="1" kern="0">
                <a:solidFill>
                  <a:srgbClr val="8C8C8C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GB" altLang="en-US" dirty="0"/>
              <a:t>Monitoring of Actions</a:t>
            </a:r>
          </a:p>
        </p:txBody>
      </p:sp>
    </p:spTree>
    <p:extLst>
      <p:ext uri="{BB962C8B-B14F-4D97-AF65-F5344CB8AC3E}">
        <p14:creationId xmlns:p14="http://schemas.microsoft.com/office/powerpoint/2010/main" val="33404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73527" y="1735690"/>
            <a:ext cx="7252082" cy="1365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600" b="1" dirty="0" smtClean="0">
                <a:solidFill>
                  <a:srgbClr val="56585B"/>
                </a:solidFill>
                <a:latin typeface="ArialMT"/>
              </a:rPr>
              <a:t>First Progress and Monitoring Report – 12 months (PR1)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600" b="1" dirty="0" smtClean="0">
              <a:solidFill>
                <a:srgbClr val="56585B"/>
              </a:solidFill>
              <a:latin typeface="ArialMT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600" b="1" dirty="0" smtClean="0">
                <a:solidFill>
                  <a:srgbClr val="56585B"/>
                </a:solidFill>
                <a:latin typeface="ArialMT"/>
              </a:rPr>
              <a:t>Second </a:t>
            </a:r>
            <a:r>
              <a:rPr lang="en-GB" sz="1600" b="1" dirty="0">
                <a:solidFill>
                  <a:srgbClr val="56585B"/>
                </a:solidFill>
                <a:latin typeface="ArialMT"/>
              </a:rPr>
              <a:t>Progress and Monitoring Report – </a:t>
            </a:r>
            <a:r>
              <a:rPr lang="en-GB" sz="1600" b="1" dirty="0" smtClean="0">
                <a:solidFill>
                  <a:srgbClr val="56585B"/>
                </a:solidFill>
                <a:latin typeface="ArialMT"/>
              </a:rPr>
              <a:t>24 months (PR2)</a:t>
            </a:r>
            <a:endParaRPr lang="en-GB" sz="1600" b="1" dirty="0">
              <a:solidFill>
                <a:srgbClr val="56585B"/>
              </a:solidFill>
              <a:latin typeface="ArialMT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600" b="1" dirty="0" smtClean="0">
                <a:solidFill>
                  <a:srgbClr val="56585B"/>
                </a:solidFill>
                <a:latin typeface="ArialMT"/>
              </a:rPr>
              <a:t>Final Achievement Report – 48 months (end of Action)(FAR)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600" dirty="0" smtClean="0">
              <a:solidFill>
                <a:srgbClr val="56585B"/>
              </a:solidFill>
              <a:latin typeface="ArialMT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2000" dirty="0" smtClean="0">
                <a:hlinkClick r:id="rId2"/>
              </a:rPr>
              <a:t>http</a:t>
            </a:r>
            <a:r>
              <a:rPr lang="en-GB" sz="2000" dirty="0">
                <a:hlinkClick r:id="rId2"/>
              </a:rPr>
              <a:t>://</a:t>
            </a:r>
            <a:r>
              <a:rPr lang="en-GB" sz="2000" dirty="0" smtClean="0">
                <a:hlinkClick r:id="rId2"/>
              </a:rPr>
              <a:t>www.cost.eu/download/Final_Achievement_Report_MC_Chair</a:t>
            </a:r>
            <a:r>
              <a:rPr lang="en-GB" sz="2000" dirty="0" smtClean="0"/>
              <a:t>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2000" dirty="0" smtClean="0"/>
          </a:p>
        </p:txBody>
      </p:sp>
      <p:sp>
        <p:nvSpPr>
          <p:cNvPr id="5" name="Right Brace 4"/>
          <p:cNvSpPr/>
          <p:nvPr/>
        </p:nvSpPr>
        <p:spPr bwMode="auto">
          <a:xfrm>
            <a:off x="6318942" y="2576513"/>
            <a:ext cx="233363" cy="773357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755921" y="2462234"/>
            <a:ext cx="2283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tx2"/>
                </a:solidFill>
              </a:rPr>
              <a:t>Action Rapporteur (independent external expert)</a:t>
            </a:r>
          </a:p>
          <a:p>
            <a:r>
              <a:rPr lang="en-GB" sz="1400" b="1" dirty="0" smtClean="0">
                <a:solidFill>
                  <a:schemeClr val="tx2"/>
                </a:solidFill>
              </a:rPr>
              <a:t>reports remotely </a:t>
            </a: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1019" y="100467"/>
            <a:ext cx="7682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srgbClr val="2A678B"/>
                </a:solidFill>
                <a:latin typeface="Arial"/>
              </a:rPr>
              <a:t>Monitoring and Final Assessment (MFA) of Actions</a:t>
            </a:r>
          </a:p>
        </p:txBody>
      </p:sp>
      <p:sp>
        <p:nvSpPr>
          <p:cNvPr id="11" name="Right Brace 10"/>
          <p:cNvSpPr/>
          <p:nvPr/>
        </p:nvSpPr>
        <p:spPr bwMode="auto">
          <a:xfrm>
            <a:off x="6304285" y="1631646"/>
            <a:ext cx="233363" cy="525401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41267" y="1717817"/>
            <a:ext cx="2283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tx2"/>
                </a:solidFill>
              </a:rPr>
              <a:t>Scientific Committee </a:t>
            </a:r>
            <a:endParaRPr lang="en-GB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Slide Number Placeholder 1"/>
          <p:cNvSpPr>
            <a:spLocks noGrp="1"/>
          </p:cNvSpPr>
          <p:nvPr>
            <p:ph type="sldNum" sz="quarter" idx="15"/>
          </p:nvPr>
        </p:nvSpPr>
        <p:spPr bwMode="auto">
          <a:xfrm>
            <a:off x="8319510" y="6315942"/>
            <a:ext cx="571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2D14A2F-919B-4A68-ADD4-41BCF6CA83E1}" type="slidenum">
              <a:rPr lang="de-DE" altLang="en-US" smtClean="0">
                <a:solidFill>
                  <a:srgbClr val="898989"/>
                </a:solidFill>
              </a:rPr>
              <a:pPr/>
              <a:t>12</a:t>
            </a:fld>
            <a:endParaRPr lang="de-DE" altLang="en-US" dirty="0" smtClean="0">
              <a:solidFill>
                <a:srgbClr val="898989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71853" y="302493"/>
            <a:ext cx="5592932" cy="571500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solidFill>
              <a:srgbClr val="FCC288"/>
            </a:solidFill>
            <a:prstDash val="sys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77" tIns="44444" rIns="90477" bIns="44444" anchor="ctr"/>
          <a:lstStyle>
            <a:defPPr>
              <a:defRPr lang="en-US"/>
            </a:defPPr>
            <a:lvl1pPr algn="ctr" defTabSz="914400">
              <a:defRPr sz="3200" b="1" kern="0">
                <a:solidFill>
                  <a:srgbClr val="8C8C8C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GB" altLang="en-US" dirty="0" smtClean="0"/>
              <a:t>MP1106: </a:t>
            </a:r>
            <a:r>
              <a:rPr lang="en-GB" altLang="en-US" dirty="0"/>
              <a:t>M</a:t>
            </a:r>
            <a:r>
              <a:rPr lang="en-GB" altLang="en-US" dirty="0" smtClean="0"/>
              <a:t>onitoring</a:t>
            </a:r>
            <a:endParaRPr lang="en-GB" alt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 bwMode="auto">
          <a:xfrm>
            <a:off x="427452" y="1145220"/>
            <a:ext cx="8463558" cy="2960788"/>
          </a:xfrm>
          <a:extLst/>
        </p:spPr>
        <p:txBody>
          <a:bodyPr/>
          <a:lstStyle/>
          <a:p>
            <a:pPr marL="0" indent="0" eaLnBrk="1" hangingPunct="1">
              <a:buNone/>
              <a:defRPr/>
            </a:pPr>
            <a:endParaRPr lang="en-GB" sz="2400" b="1" dirty="0">
              <a:solidFill>
                <a:srgbClr val="F3AB29"/>
              </a:solidFill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400" b="1" dirty="0" smtClean="0"/>
              <a:t>FAR at 48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month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marL="457200" lvl="1" indent="0">
              <a:buNone/>
              <a:defRPr/>
            </a:pPr>
            <a:r>
              <a:rPr lang="en-US" sz="2400" b="1" dirty="0" smtClean="0"/>
              <a:t>to be submitted on the 01/07/2016</a:t>
            </a:r>
            <a:endParaRPr lang="en-US" sz="2400" b="1" u="sng" dirty="0" smtClean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400" b="1" dirty="0" smtClean="0"/>
              <a:t>Action Rapporteur for PR1 : </a:t>
            </a:r>
          </a:p>
          <a:p>
            <a:pPr marL="457200" lvl="1" indent="0">
              <a:buNone/>
              <a:defRPr/>
            </a:pPr>
            <a:r>
              <a:rPr lang="en-US" sz="2400" b="1" dirty="0" smtClean="0"/>
              <a:t>Under progress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sz="2200" b="1" dirty="0" smtClean="0"/>
          </a:p>
          <a:p>
            <a:pPr marL="914400" lvl="2" indent="0" eaLnBrk="1" hangingPunct="1">
              <a:buNone/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76217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87324" y="1156418"/>
            <a:ext cx="8776371" cy="4858016"/>
          </a:xfrm>
        </p:spPr>
        <p:txBody>
          <a:bodyPr/>
          <a:lstStyle/>
          <a:p>
            <a:pPr marL="0" lvl="0" indent="0">
              <a:buClr>
                <a:schemeClr val="tx2"/>
              </a:buClr>
              <a:buNone/>
            </a:pPr>
            <a:r>
              <a:rPr lang="en-US" sz="2000" i="1" dirty="0" smtClean="0">
                <a:solidFill>
                  <a:srgbClr val="2A678B"/>
                </a:solidFill>
              </a:rPr>
              <a:t>Under H2020: exceptional measures implemented, alignment </a:t>
            </a:r>
            <a:r>
              <a:rPr lang="en-US" sz="2000" i="1" dirty="0">
                <a:solidFill>
                  <a:srgbClr val="2A678B"/>
                </a:solidFill>
              </a:rPr>
              <a:t>of </a:t>
            </a:r>
            <a:r>
              <a:rPr lang="en-US" sz="2000" i="1" dirty="0" smtClean="0">
                <a:solidFill>
                  <a:srgbClr val="2A678B"/>
                </a:solidFill>
              </a:rPr>
              <a:t>Action Grant Agreements (AGAs) </a:t>
            </a:r>
            <a:r>
              <a:rPr lang="en-US" sz="2000" i="1" dirty="0">
                <a:solidFill>
                  <a:srgbClr val="2A678B"/>
                </a:solidFill>
              </a:rPr>
              <a:t>with the seasonality of the Specific Grants Agreements (SGA) the COST Association is signing yearly with EC</a:t>
            </a:r>
            <a:r>
              <a:rPr lang="en-US" sz="2000" i="1" dirty="0" smtClean="0">
                <a:solidFill>
                  <a:srgbClr val="2A678B"/>
                </a:solidFill>
              </a:rPr>
              <a:t>.</a:t>
            </a:r>
          </a:p>
          <a:p>
            <a:pPr marL="0" lvl="0" indent="0">
              <a:buClr>
                <a:schemeClr val="tx2"/>
              </a:buClr>
              <a:buNone/>
            </a:pPr>
            <a:endParaRPr lang="en-US" sz="1000" i="1" dirty="0" smtClean="0">
              <a:solidFill>
                <a:srgbClr val="2A678B"/>
              </a:solidFill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SGA2</a:t>
            </a:r>
            <a:r>
              <a:rPr lang="en-US" sz="2000" dirty="0" smtClean="0">
                <a:solidFill>
                  <a:srgbClr val="2A678B"/>
                </a:solidFill>
              </a:rPr>
              <a:t> </a:t>
            </a:r>
            <a:r>
              <a:rPr lang="en-US" sz="2000" dirty="0">
                <a:solidFill>
                  <a:srgbClr val="2A678B"/>
                </a:solidFill>
              </a:rPr>
              <a:t>		 : </a:t>
            </a:r>
            <a:r>
              <a:rPr lang="en-US" sz="2000" i="1" dirty="0">
                <a:solidFill>
                  <a:srgbClr val="2A678B"/>
                </a:solidFill>
              </a:rPr>
              <a:t>01/05/2015 – </a:t>
            </a:r>
            <a:r>
              <a:rPr lang="en-US" sz="2000" b="1" i="1" dirty="0" smtClean="0">
                <a:solidFill>
                  <a:srgbClr val="FF0000"/>
                </a:solidFill>
              </a:rPr>
              <a:t>30/04/2016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GP4</a:t>
            </a:r>
            <a:r>
              <a:rPr lang="en-US" sz="2000" dirty="0" smtClean="0">
                <a:solidFill>
                  <a:srgbClr val="2A678B"/>
                </a:solidFill>
              </a:rPr>
              <a:t> 		 : </a:t>
            </a:r>
            <a:r>
              <a:rPr lang="en-US" sz="2000" i="1" dirty="0" smtClean="0">
                <a:solidFill>
                  <a:srgbClr val="2A678B"/>
                </a:solidFill>
              </a:rPr>
              <a:t>02/06/2015 </a:t>
            </a:r>
            <a:r>
              <a:rPr lang="en-US" sz="2000" i="1" dirty="0">
                <a:solidFill>
                  <a:srgbClr val="2A678B"/>
                </a:solidFill>
              </a:rPr>
              <a:t>– </a:t>
            </a:r>
            <a:r>
              <a:rPr lang="en-US" sz="2000" i="1" strike="sngStrike" dirty="0" smtClean="0">
                <a:solidFill>
                  <a:srgbClr val="2A678B"/>
                </a:solidFill>
              </a:rPr>
              <a:t>10/05/2016</a:t>
            </a:r>
            <a:endParaRPr lang="en-US" sz="2000" i="1" strike="sngStrike" dirty="0">
              <a:solidFill>
                <a:srgbClr val="2A678B"/>
              </a:solidFill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Amendment to anticipate the </a:t>
            </a:r>
            <a:r>
              <a:rPr lang="en-US" sz="2000" b="1" i="1" u="sng" dirty="0">
                <a:solidFill>
                  <a:srgbClr val="FF0000"/>
                </a:solidFill>
              </a:rPr>
              <a:t>end date </a:t>
            </a:r>
            <a:r>
              <a:rPr lang="en-US" sz="2000" b="1" i="1" dirty="0">
                <a:solidFill>
                  <a:srgbClr val="FF0000"/>
                </a:solidFill>
              </a:rPr>
              <a:t>of the </a:t>
            </a:r>
            <a:r>
              <a:rPr lang="en-US" sz="2000" b="1" i="1" dirty="0" smtClean="0">
                <a:solidFill>
                  <a:srgbClr val="FF0000"/>
                </a:solidFill>
              </a:rPr>
              <a:t>GP</a:t>
            </a:r>
            <a:endParaRPr lang="en-US" sz="2000" b="1" i="1" dirty="0">
              <a:solidFill>
                <a:srgbClr val="FF0000"/>
              </a:solidFill>
            </a:endParaRPr>
          </a:p>
          <a:p>
            <a:pPr marL="0" indent="0">
              <a:buClr>
                <a:schemeClr val="tx2"/>
              </a:buClr>
              <a:buNone/>
            </a:pPr>
            <a:endParaRPr lang="en-US" sz="2400" b="1" i="1" dirty="0">
              <a:solidFill>
                <a:srgbClr val="FF0000"/>
              </a:solidFill>
            </a:endParaRPr>
          </a:p>
          <a:p>
            <a:pPr marL="0" indent="0">
              <a:buClr>
                <a:schemeClr val="tx2"/>
              </a:buClr>
              <a:buNone/>
            </a:pPr>
            <a:endParaRPr lang="en-US" sz="2400" b="1" i="1" dirty="0" smtClean="0">
              <a:solidFill>
                <a:srgbClr val="FF0000"/>
              </a:solidFill>
            </a:endParaRPr>
          </a:p>
          <a:p>
            <a:pPr marL="0" indent="0">
              <a:buClr>
                <a:schemeClr val="tx2"/>
              </a:buClr>
              <a:buNone/>
            </a:pPr>
            <a:endParaRPr lang="en-US" sz="2400" b="1" i="1" dirty="0">
              <a:solidFill>
                <a:srgbClr val="FF0000"/>
              </a:solidFill>
            </a:endParaRPr>
          </a:p>
          <a:p>
            <a:pPr marL="0" indent="0">
              <a:buClr>
                <a:schemeClr val="tx2"/>
              </a:buClr>
              <a:buNone/>
            </a:pPr>
            <a:endParaRPr lang="en-US" sz="2400" b="1" i="1" dirty="0" smtClean="0">
              <a:solidFill>
                <a:srgbClr val="FF0000"/>
              </a:solidFill>
            </a:endParaRPr>
          </a:p>
          <a:p>
            <a:pPr marL="0" indent="0">
              <a:buClr>
                <a:schemeClr val="tx2"/>
              </a:buClr>
              <a:buNone/>
            </a:pPr>
            <a:endParaRPr lang="en-US" sz="2400" b="1" i="1" dirty="0" smtClean="0">
              <a:solidFill>
                <a:srgbClr val="FF0000"/>
              </a:solidFill>
            </a:endParaRPr>
          </a:p>
          <a:p>
            <a:pPr marL="0" indent="0">
              <a:buClr>
                <a:schemeClr val="tx2"/>
              </a:buClr>
              <a:buNone/>
            </a:pPr>
            <a:endParaRPr lang="en-US" sz="2400" b="1" i="1" dirty="0" smtClean="0">
              <a:solidFill>
                <a:srgbClr val="FF0000"/>
              </a:solidFill>
            </a:endParaRPr>
          </a:p>
          <a:p>
            <a:pPr marL="0" indent="0">
              <a:buClr>
                <a:schemeClr val="tx2"/>
              </a:buClr>
              <a:buNone/>
            </a:pPr>
            <a:endParaRPr lang="en-US" sz="2000" b="1" i="1" u="sng" dirty="0" smtClean="0">
              <a:solidFill>
                <a:srgbClr val="2A678B"/>
              </a:solidFill>
            </a:endParaRPr>
          </a:p>
          <a:p>
            <a:pPr marL="0" indent="0">
              <a:buClr>
                <a:schemeClr val="tx2"/>
              </a:buClr>
              <a:buNone/>
            </a:pPr>
            <a:endParaRPr lang="en-US" sz="2000" b="1" i="1" u="sng" dirty="0">
              <a:solidFill>
                <a:srgbClr val="2A678B"/>
              </a:solidFill>
            </a:endParaRPr>
          </a:p>
          <a:p>
            <a:pPr marL="0" lvl="0" indent="0">
              <a:buClr>
                <a:schemeClr val="tx2"/>
              </a:buClr>
              <a:buNone/>
            </a:pPr>
            <a:endParaRPr lang="en-US" sz="2000" i="1" dirty="0">
              <a:solidFill>
                <a:srgbClr val="2A678B"/>
              </a:solidFill>
            </a:endParaRPr>
          </a:p>
        </p:txBody>
      </p:sp>
      <p:sp>
        <p:nvSpPr>
          <p:cNvPr id="46083" name="Content Placeholder 1"/>
          <p:cNvSpPr>
            <a:spLocks noGrp="1"/>
          </p:cNvSpPr>
          <p:nvPr>
            <p:ph sz="quarter" idx="13"/>
          </p:nvPr>
        </p:nvSpPr>
        <p:spPr bwMode="auto">
          <a:xfrm>
            <a:off x="1681210" y="212776"/>
            <a:ext cx="7462790" cy="661133"/>
          </a:xfrm>
          <a:solidFill>
            <a:srgbClr val="FFFFFF">
              <a:alpha val="50000"/>
            </a:srgbClr>
          </a:solidFill>
          <a:ln w="12700">
            <a:solidFill>
              <a:srgbClr val="FCC288"/>
            </a:solidFill>
            <a:prstDash val="sys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77" tIns="44444" rIns="90477" bIns="44444" anchor="ctr"/>
          <a:lstStyle/>
          <a:p>
            <a:pPr defTabSz="914400"/>
            <a:r>
              <a:rPr lang="en-US" altLang="en-US" sz="3200" kern="0" dirty="0" smtClean="0">
                <a:solidFill>
                  <a:srgbClr val="8C8C8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MP1106- Grant Periods Alignment</a:t>
            </a:r>
            <a:endParaRPr lang="en-US" altLang="en-US" sz="3200" kern="0" dirty="0">
              <a:solidFill>
                <a:srgbClr val="8C8C8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47" y="3653666"/>
            <a:ext cx="82391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9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87325" y="1156417"/>
            <a:ext cx="8789250" cy="4870896"/>
          </a:xfrm>
        </p:spPr>
        <p:txBody>
          <a:bodyPr/>
          <a:lstStyle/>
          <a:p>
            <a:pPr marL="0" indent="0" eaLnBrk="1" hangingPunct="1">
              <a:buClr>
                <a:schemeClr val="accent1"/>
              </a:buClr>
              <a:buNone/>
              <a:defRPr/>
            </a:pPr>
            <a:r>
              <a:rPr lang="en-GB" sz="2400" b="1" i="1" u="sng" dirty="0" smtClean="0">
                <a:solidFill>
                  <a:srgbClr val="2A678B"/>
                </a:solidFill>
              </a:rPr>
              <a:t>Last Grand </a:t>
            </a:r>
            <a:r>
              <a:rPr lang="en-GB" sz="2400" b="1" i="1" u="sng" dirty="0">
                <a:solidFill>
                  <a:srgbClr val="2A678B"/>
                </a:solidFill>
              </a:rPr>
              <a:t>Period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GB" sz="2000" b="1" dirty="0">
                <a:solidFill>
                  <a:srgbClr val="56585B"/>
                </a:solidFill>
              </a:rPr>
              <a:t>01/05/2016 to </a:t>
            </a:r>
            <a:r>
              <a:rPr lang="en-GB" sz="2000" b="1" dirty="0" smtClean="0">
                <a:solidFill>
                  <a:srgbClr val="56585B"/>
                </a:solidFill>
              </a:rPr>
              <a:t>10/05/2016</a:t>
            </a:r>
            <a:endParaRPr lang="en-GB" sz="2000" b="1" dirty="0">
              <a:solidFill>
                <a:srgbClr val="56585B"/>
              </a:solidFill>
            </a:endParaRP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GB" sz="2000" b="1" dirty="0" smtClean="0">
                <a:solidFill>
                  <a:srgbClr val="56585B"/>
                </a:solidFill>
              </a:rPr>
              <a:t>Total allocated Budget</a:t>
            </a:r>
            <a:r>
              <a:rPr lang="en-GB" sz="2000" b="1" dirty="0">
                <a:solidFill>
                  <a:srgbClr val="56585B"/>
                </a:solidFill>
              </a:rPr>
              <a:t>: </a:t>
            </a:r>
            <a:r>
              <a:rPr lang="en-GB" sz="2000" b="1" dirty="0" smtClean="0">
                <a:solidFill>
                  <a:srgbClr val="56585B"/>
                </a:solidFill>
              </a:rPr>
              <a:t>up to 100 000 Euros (incl. FSAC)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GB" sz="2000" b="1" dirty="0" smtClean="0">
                <a:solidFill>
                  <a:srgbClr val="56585B"/>
                </a:solidFill>
              </a:rPr>
              <a:t>Drafting of WBP in e-COST once the e-cost notification is received (after amendment finalized) </a:t>
            </a:r>
          </a:p>
          <a:p>
            <a:pPr marL="457200" lvl="1" indent="0" eaLnBrk="1" hangingPunct="1">
              <a:buNone/>
              <a:defRPr/>
            </a:pPr>
            <a:endParaRPr lang="en-GB" sz="2000" b="1" dirty="0">
              <a:solidFill>
                <a:srgbClr val="56585B"/>
              </a:solidFill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GB" sz="2000" b="1" dirty="0" smtClean="0">
                <a:solidFill>
                  <a:srgbClr val="56585B"/>
                </a:solidFill>
              </a:rPr>
              <a:t>Final Meeting: e-cost invitations to be sent once last GP is active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GB" sz="2000" b="1" dirty="0" smtClean="0">
                <a:solidFill>
                  <a:srgbClr val="56585B"/>
                </a:solidFill>
              </a:rPr>
              <a:t>Financial reporting deadline</a:t>
            </a:r>
          </a:p>
          <a:p>
            <a:pPr marL="457200" lvl="1" indent="0" eaLnBrk="1" hangingPunct="1">
              <a:buNone/>
              <a:defRPr/>
            </a:pPr>
            <a:endParaRPr lang="en-US" sz="2000" b="1" i="1" u="sng" dirty="0">
              <a:solidFill>
                <a:srgbClr val="2A678B"/>
              </a:solidFill>
            </a:endParaRPr>
          </a:p>
          <a:p>
            <a:pPr marL="0" lvl="0" indent="0">
              <a:buClr>
                <a:schemeClr val="tx2"/>
              </a:buClr>
              <a:buNone/>
            </a:pPr>
            <a:endParaRPr lang="en-US" sz="2000" i="1" dirty="0">
              <a:solidFill>
                <a:srgbClr val="2A678B"/>
              </a:solidFill>
            </a:endParaRPr>
          </a:p>
        </p:txBody>
      </p:sp>
      <p:sp>
        <p:nvSpPr>
          <p:cNvPr id="46083" name="Content Placeholder 1"/>
          <p:cNvSpPr>
            <a:spLocks noGrp="1"/>
          </p:cNvSpPr>
          <p:nvPr>
            <p:ph sz="quarter" idx="13"/>
          </p:nvPr>
        </p:nvSpPr>
        <p:spPr bwMode="auto">
          <a:xfrm>
            <a:off x="1681210" y="212776"/>
            <a:ext cx="5749900" cy="661133"/>
          </a:xfrm>
          <a:solidFill>
            <a:srgbClr val="FFFFFF">
              <a:alpha val="50000"/>
            </a:srgbClr>
          </a:solidFill>
          <a:ln w="12700">
            <a:solidFill>
              <a:srgbClr val="FCC288"/>
            </a:solidFill>
            <a:prstDash val="sys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77" tIns="44444" rIns="90477" bIns="44444" anchor="ctr"/>
          <a:lstStyle/>
          <a:p>
            <a:pPr algn="ctr" defTabSz="914400"/>
            <a:r>
              <a:rPr lang="en-US" altLang="en-US" sz="3200" kern="0" dirty="0" smtClean="0">
                <a:solidFill>
                  <a:srgbClr val="8C8C8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MP1106- Last GP Budget</a:t>
            </a:r>
            <a:r>
              <a:rPr lang="en-US" altLang="en-US" sz="3200" kern="0" dirty="0">
                <a:solidFill>
                  <a:srgbClr val="8C8C8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7383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1"/>
          <p:cNvSpPr>
            <a:spLocks noGrp="1"/>
          </p:cNvSpPr>
          <p:nvPr>
            <p:ph sz="quarter" idx="13"/>
          </p:nvPr>
        </p:nvSpPr>
        <p:spPr bwMode="auto">
          <a:xfrm>
            <a:off x="1011509" y="187020"/>
            <a:ext cx="5241929" cy="661133"/>
          </a:xfrm>
          <a:solidFill>
            <a:srgbClr val="FFFFFF">
              <a:alpha val="50000"/>
            </a:srgbClr>
          </a:solidFill>
          <a:ln w="12700">
            <a:solidFill>
              <a:srgbClr val="FCC288"/>
            </a:solidFill>
            <a:prstDash val="sys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77" tIns="44444" rIns="90477" bIns="44444" anchor="ctr"/>
          <a:lstStyle/>
          <a:p>
            <a:pPr algn="ctr" defTabSz="914400"/>
            <a:r>
              <a:rPr lang="en-US" altLang="en-US" sz="3200" kern="0" dirty="0" smtClean="0">
                <a:solidFill>
                  <a:srgbClr val="8C8C8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 Open Call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91188" y="1018991"/>
            <a:ext cx="8852812" cy="4649972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endParaRPr lang="en-GB" sz="800" b="1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200" b="1" dirty="0" smtClean="0"/>
              <a:t>Webpage: </a:t>
            </a:r>
            <a:r>
              <a:rPr lang="en-GB" sz="2200" b="1" dirty="0" smtClean="0">
                <a:solidFill>
                  <a:schemeClr val="accent6">
                    <a:lumMod val="50000"/>
                  </a:schemeClr>
                </a:solidFill>
              </a:rPr>
              <a:t>www.cost.eu/opencall</a:t>
            </a:r>
            <a:r>
              <a:rPr lang="en-GB" sz="2200" b="1" dirty="0" smtClean="0"/>
              <a:t>  </a:t>
            </a:r>
            <a:endParaRPr lang="en-GB" sz="2200" b="1" dirty="0"/>
          </a:p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endParaRPr lang="en-GB" sz="2200" b="1" dirty="0" smtClean="0"/>
          </a:p>
          <a:p>
            <a:pPr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200" b="1" dirty="0" smtClean="0"/>
              <a:t>Rules &amp; procedure </a:t>
            </a:r>
            <a:r>
              <a:rPr lang="en-GB" sz="2200" b="1" dirty="0"/>
              <a:t>for the submission, evaluation, selection and approval of COST Action </a:t>
            </a:r>
            <a:r>
              <a:rPr lang="en-GB" sz="2200" b="1" dirty="0" smtClean="0"/>
              <a:t>proposals</a:t>
            </a:r>
            <a:r>
              <a:rPr lang="en-GB" sz="2200" b="1" dirty="0"/>
              <a:t> </a:t>
            </a:r>
            <a:r>
              <a:rPr lang="en-GB" sz="2200" b="1" dirty="0" smtClean="0"/>
              <a:t>(COST 133/14 B.1.)</a:t>
            </a:r>
          </a:p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endParaRPr lang="en-GB" sz="2200" b="1" dirty="0" smtClean="0"/>
          </a:p>
          <a:p>
            <a:pPr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200" b="1" dirty="0" smtClean="0"/>
              <a:t>COST Open Call Submission, Evaluation, Selection and Approval (SESA) guidelines</a:t>
            </a:r>
            <a:endParaRPr lang="en-GB" sz="2200" b="1" dirty="0" smtClean="0">
              <a:solidFill>
                <a:schemeClr val="bg2"/>
              </a:solidFill>
            </a:endParaRPr>
          </a:p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endParaRPr lang="en-GB" sz="2200" b="1" dirty="0" smtClean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2200" b="1" dirty="0"/>
              <a:t>COST </a:t>
            </a:r>
            <a:r>
              <a:rPr lang="en-GB" sz="2200" b="1" dirty="0" smtClean="0"/>
              <a:t>Action proposal template (Technical Annex.docx)</a:t>
            </a:r>
          </a:p>
          <a:p>
            <a:pPr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en-GB" sz="2200" b="1" dirty="0" smtClean="0"/>
          </a:p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endParaRPr lang="en-US" sz="2200" b="1" dirty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en-GB" sz="2200" b="1" dirty="0"/>
          </a:p>
          <a:p>
            <a:pPr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en-GB" sz="2000" b="1" dirty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en-GB" sz="2000" b="1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en-GB" sz="2000" b="1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600"/>
              </a:spcBef>
              <a:buClr>
                <a:schemeClr val="accent1"/>
              </a:buClr>
              <a:buNone/>
            </a:pPr>
            <a:endParaRPr lang="en-GB" sz="2200" dirty="0" smtClean="0"/>
          </a:p>
          <a:p>
            <a:pPr marL="457200" lvl="1" indent="0">
              <a:spcBef>
                <a:spcPts val="600"/>
              </a:spcBef>
              <a:buClr>
                <a:schemeClr val="accent1"/>
              </a:buClr>
              <a:buNone/>
            </a:pPr>
            <a:endParaRPr lang="en-GB" sz="22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08981" y="4811462"/>
            <a:ext cx="8236154" cy="1031336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ts val="600"/>
              </a:spcBef>
              <a:buClr>
                <a:schemeClr val="accent1"/>
              </a:buClr>
            </a:pPr>
            <a:r>
              <a:rPr lang="en-GB" sz="2800" dirty="0" smtClean="0"/>
              <a:t> </a:t>
            </a:r>
            <a:r>
              <a:rPr lang="en-GB" sz="2400" b="1" dirty="0"/>
              <a:t>Stay tuned for COST updates: </a:t>
            </a:r>
            <a:endParaRPr lang="en-GB" sz="2400" b="1" dirty="0" smtClean="0"/>
          </a:p>
          <a:p>
            <a:pPr algn="ctr">
              <a:spcBef>
                <a:spcPts val="600"/>
              </a:spcBef>
              <a:buClr>
                <a:schemeClr val="accent1"/>
              </a:buClr>
            </a:pPr>
            <a:r>
              <a:rPr lang="en-GB" sz="2000" b="1" dirty="0" smtClean="0">
                <a:hlinkClick r:id="rId2"/>
              </a:rPr>
              <a:t>http</a:t>
            </a:r>
            <a:r>
              <a:rPr lang="en-GB" sz="2000" b="1" dirty="0">
                <a:hlinkClick r:id="rId2"/>
              </a:rPr>
              <a:t>://</a:t>
            </a:r>
            <a:r>
              <a:rPr lang="en-GB" sz="2000" b="1" dirty="0" smtClean="0">
                <a:hlinkClick r:id="rId2"/>
              </a:rPr>
              <a:t>www.cost.eu/participate/open_call</a:t>
            </a:r>
            <a:endParaRPr lang="en-GB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07711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1"/>
          <p:cNvSpPr>
            <a:spLocks noGrp="1"/>
          </p:cNvSpPr>
          <p:nvPr>
            <p:ph sz="quarter" idx="13"/>
          </p:nvPr>
        </p:nvSpPr>
        <p:spPr bwMode="auto">
          <a:xfrm>
            <a:off x="1011509" y="187020"/>
            <a:ext cx="5241929" cy="661133"/>
          </a:xfrm>
          <a:solidFill>
            <a:srgbClr val="FFFFFF">
              <a:alpha val="50000"/>
            </a:srgbClr>
          </a:solidFill>
          <a:ln w="12700">
            <a:solidFill>
              <a:srgbClr val="FCC288"/>
            </a:solidFill>
            <a:prstDash val="sys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77" tIns="44444" rIns="90477" bIns="44444" anchor="ctr"/>
          <a:lstStyle/>
          <a:p>
            <a:pPr algn="ctr" defTabSz="914400"/>
            <a:r>
              <a:rPr lang="en-US" altLang="en-US" sz="3200" kern="0" dirty="0" smtClean="0">
                <a:solidFill>
                  <a:srgbClr val="8C8C8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 Open Call</a:t>
            </a:r>
          </a:p>
        </p:txBody>
      </p:sp>
      <p:sp>
        <p:nvSpPr>
          <p:cNvPr id="4" name="Rectangle 3"/>
          <p:cNvSpPr/>
          <p:nvPr/>
        </p:nvSpPr>
        <p:spPr>
          <a:xfrm>
            <a:off x="62732" y="900377"/>
            <a:ext cx="5695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en-US" sz="2400" kern="0" dirty="0">
                <a:solidFill>
                  <a:srgbClr val="8C8C8C"/>
                </a:solidFill>
                <a:hlinkClick r:id="rId2"/>
              </a:rPr>
              <a:t>http://www.cost.eu/participate/open_call</a:t>
            </a:r>
            <a:r>
              <a:rPr lang="en-US" altLang="en-US" sz="2400" kern="0" dirty="0">
                <a:solidFill>
                  <a:srgbClr val="8C8C8C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926" y="1414266"/>
            <a:ext cx="3943591" cy="51544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3029" y="2021982"/>
            <a:ext cx="38011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Collection dates</a:t>
            </a:r>
          </a:p>
          <a:p>
            <a:endParaRPr lang="en-GB" dirty="0"/>
          </a:p>
          <a:p>
            <a:r>
              <a:rPr lang="en-GB" dirty="0" smtClean="0"/>
              <a:t>Spring and Autumn collection dates</a:t>
            </a:r>
          </a:p>
          <a:p>
            <a:endParaRPr lang="en-GB" dirty="0"/>
          </a:p>
          <a:p>
            <a:r>
              <a:rPr lang="en-GB" dirty="0" smtClean="0"/>
              <a:t>Last </a:t>
            </a:r>
            <a:r>
              <a:rPr lang="en-GB" dirty="0"/>
              <a:t>c</a:t>
            </a:r>
            <a:r>
              <a:rPr lang="en-GB" dirty="0" smtClean="0"/>
              <a:t>ollection date: </a:t>
            </a:r>
          </a:p>
          <a:p>
            <a:r>
              <a:rPr lang="en-GB" dirty="0" smtClean="0"/>
              <a:t>25</a:t>
            </a:r>
            <a:r>
              <a:rPr lang="en-GB" baseline="30000" dirty="0" smtClean="0"/>
              <a:t>th</a:t>
            </a:r>
            <a:r>
              <a:rPr lang="en-GB" dirty="0" smtClean="0"/>
              <a:t>  April 2016, 17:00 (CET)</a:t>
            </a:r>
          </a:p>
          <a:p>
            <a:endParaRPr lang="en-GB" dirty="0"/>
          </a:p>
          <a:p>
            <a:r>
              <a:rPr lang="en-GB" dirty="0" smtClean="0"/>
              <a:t>Foreseen next collection date:</a:t>
            </a:r>
          </a:p>
          <a:p>
            <a:r>
              <a:rPr lang="en-GB" dirty="0" smtClean="0"/>
              <a:t>01</a:t>
            </a:r>
            <a:r>
              <a:rPr lang="en-GB" baseline="30000" dirty="0" smtClean="0"/>
              <a:t>st</a:t>
            </a:r>
            <a:r>
              <a:rPr lang="en-GB" dirty="0" smtClean="0"/>
              <a:t> December 2016, 12:00 (CET)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216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30026" y="6342894"/>
            <a:ext cx="570442" cy="365125"/>
          </a:xfrm>
          <a:prstGeom prst="rect">
            <a:avLst/>
          </a:prstGeom>
        </p:spPr>
        <p:txBody>
          <a:bodyPr/>
          <a:lstStyle/>
          <a:p>
            <a:fld id="{464A07AF-66D7-C348-9F8E-91228B10943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023" y="1296400"/>
            <a:ext cx="85529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chemeClr val="accent2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Step 1: Proposal Evaluation by Independent External Expert</a:t>
            </a:r>
            <a:endParaRPr lang="en-GB" dirty="0" smtClean="0">
              <a:solidFill>
                <a:schemeClr val="accent2"/>
              </a:solidFill>
              <a:latin typeface="Arial"/>
              <a:ea typeface="MS PGothic" panose="020B0600070205080204" pitchFamily="34" charset="-128"/>
              <a:cs typeface="MS PGothic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chemeClr val="accent2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Step 2: Revision and Quality check by </a:t>
            </a:r>
            <a:r>
              <a:rPr lang="en-GB" sz="2000" b="1" i="1" dirty="0" smtClean="0">
                <a:solidFill>
                  <a:schemeClr val="accent2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ad-hoc</a:t>
            </a:r>
            <a:r>
              <a:rPr lang="en-GB" sz="2000" b="1" dirty="0" smtClean="0">
                <a:solidFill>
                  <a:schemeClr val="accent2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 Review Panels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chemeClr val="accent2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Step 3: </a:t>
            </a:r>
            <a:r>
              <a:rPr lang="en-US" sz="2000" b="1" dirty="0" smtClean="0">
                <a:solidFill>
                  <a:schemeClr val="accent2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Proposal </a:t>
            </a:r>
            <a:r>
              <a:rPr lang="en-US" sz="2000" b="1" dirty="0">
                <a:solidFill>
                  <a:schemeClr val="accent2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Selection by COST Scientific Committee</a:t>
            </a:r>
            <a:endParaRPr lang="en-GB" sz="2000" dirty="0">
              <a:solidFill>
                <a:schemeClr val="accent2"/>
              </a:solidFill>
              <a:latin typeface="Arial"/>
              <a:ea typeface="MS PGothic" panose="020B0600070205080204" pitchFamily="34" charset="-128"/>
              <a:cs typeface="MS PGothic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Proposal Approval by the Committee of Senior Officials (CSO</a:t>
            </a:r>
            <a:r>
              <a:rPr lang="en-US" sz="2000" b="1" dirty="0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1376783" y="233138"/>
            <a:ext cx="7289697" cy="709240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dirty="0" smtClean="0">
                <a:solidFill>
                  <a:schemeClr val="tx2"/>
                </a:solidFill>
              </a:rPr>
              <a:t>COST Open Call procedure</a:t>
            </a:r>
            <a:endParaRPr lang="en-GB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4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179101" y="198597"/>
            <a:ext cx="4139874" cy="849586"/>
          </a:xfrm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sz="3600" dirty="0" smtClean="0">
                <a:solidFill>
                  <a:schemeClr val="tx2"/>
                </a:solidFill>
              </a:rPr>
              <a:t>Eligibility Criteria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65370" y="862365"/>
            <a:ext cx="8764620" cy="4438429"/>
          </a:xfrm>
        </p:spPr>
        <p:txBody>
          <a:bodyPr/>
          <a:lstStyle/>
          <a:p>
            <a:pPr marL="0" indent="0">
              <a:buClr>
                <a:schemeClr val="accent1"/>
              </a:buClr>
              <a:buNone/>
            </a:pPr>
            <a:endParaRPr lang="en-GB" sz="1000" b="1" dirty="0" smtClean="0"/>
          </a:p>
          <a:p>
            <a:pPr marL="0" indent="0">
              <a:buClr>
                <a:schemeClr val="accent1"/>
              </a:buClr>
              <a:buNone/>
            </a:pPr>
            <a:endParaRPr lang="en-GB" sz="100" b="1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800" dirty="0" smtClean="0"/>
              <a:t>Represent </a:t>
            </a:r>
            <a:r>
              <a:rPr lang="en-GB" sz="1800" dirty="0"/>
              <a:t>a network of proposers from at </a:t>
            </a:r>
            <a:r>
              <a:rPr lang="en-GB" sz="1800" b="1" dirty="0">
                <a:solidFill>
                  <a:schemeClr val="tx2"/>
                </a:solidFill>
              </a:rPr>
              <a:t>least 5 </a:t>
            </a:r>
            <a:r>
              <a:rPr lang="en-GB" sz="1800" dirty="0"/>
              <a:t>COST Member Countries or Cooperating State with researchers, engineers or scholars having a </a:t>
            </a:r>
            <a:r>
              <a:rPr lang="en-GB" sz="1800" b="1" dirty="0">
                <a:solidFill>
                  <a:schemeClr val="tx2"/>
                </a:solidFill>
              </a:rPr>
              <a:t>registered </a:t>
            </a:r>
            <a:r>
              <a:rPr lang="en-GB" sz="1800" b="1" dirty="0" err="1">
                <a:solidFill>
                  <a:schemeClr val="tx2"/>
                </a:solidFill>
              </a:rPr>
              <a:t>e-COST</a:t>
            </a:r>
            <a:r>
              <a:rPr lang="en-GB" sz="1800" b="1" dirty="0">
                <a:solidFill>
                  <a:schemeClr val="tx2"/>
                </a:solidFill>
              </a:rPr>
              <a:t> </a:t>
            </a:r>
            <a:r>
              <a:rPr lang="en-GB" sz="1800" b="1" dirty="0" smtClean="0">
                <a:solidFill>
                  <a:schemeClr val="tx2"/>
                </a:solidFill>
              </a:rPr>
              <a:t>profile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2"/>
                </a:solidFill>
              </a:rPr>
              <a:t>Be </a:t>
            </a:r>
            <a:r>
              <a:rPr lang="en-GB" sz="1800" b="1" dirty="0">
                <a:solidFill>
                  <a:schemeClr val="tx2"/>
                </a:solidFill>
              </a:rPr>
              <a:t>coordinated by a Main Proposer in a COST Member Country or Cooperating </a:t>
            </a:r>
            <a:r>
              <a:rPr lang="en-GB" sz="1800" b="1" dirty="0" smtClean="0">
                <a:solidFill>
                  <a:schemeClr val="tx2"/>
                </a:solidFill>
              </a:rPr>
              <a:t>State</a:t>
            </a:r>
            <a:endParaRPr lang="en-GB" sz="1800" b="1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800" dirty="0" smtClean="0"/>
              <a:t>Be</a:t>
            </a:r>
            <a:r>
              <a:rPr lang="en-GB" sz="1800" b="1" dirty="0" smtClean="0">
                <a:solidFill>
                  <a:schemeClr val="tx2"/>
                </a:solidFill>
              </a:rPr>
              <a:t> </a:t>
            </a:r>
            <a:r>
              <a:rPr lang="en-GB" sz="1800" b="1" dirty="0">
                <a:solidFill>
                  <a:schemeClr val="tx2"/>
                </a:solidFill>
              </a:rPr>
              <a:t>anonymous</a:t>
            </a:r>
            <a:r>
              <a:rPr lang="en-GB" sz="1800" dirty="0"/>
              <a:t>, hence not contain any reference to the names and/or institutions of the participants in the network of </a:t>
            </a:r>
            <a:r>
              <a:rPr lang="en-GB" sz="1800" dirty="0" smtClean="0"/>
              <a:t>proposers</a:t>
            </a:r>
            <a:endParaRPr lang="en-GB" sz="18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800" dirty="0" smtClean="0"/>
              <a:t>Address </a:t>
            </a:r>
            <a:r>
              <a:rPr lang="en-GB" sz="1800" dirty="0"/>
              <a:t>science and technology challenges destined only for </a:t>
            </a:r>
            <a:r>
              <a:rPr lang="en-GB" sz="1800" b="1" dirty="0">
                <a:solidFill>
                  <a:schemeClr val="tx2"/>
                </a:solidFill>
              </a:rPr>
              <a:t>peaceful </a:t>
            </a:r>
            <a:r>
              <a:rPr lang="en-GB" sz="1800" b="1" dirty="0" smtClean="0">
                <a:solidFill>
                  <a:schemeClr val="tx2"/>
                </a:solidFill>
              </a:rPr>
              <a:t>purposes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800" b="1" dirty="0">
                <a:solidFill>
                  <a:schemeClr val="tx2"/>
                </a:solidFill>
              </a:rPr>
              <a:t>Respect word or page limits </a:t>
            </a:r>
            <a:r>
              <a:rPr lang="en-GB" sz="1800" dirty="0"/>
              <a:t>as described in the SESA Guidelines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chemeClr val="tx2"/>
                </a:solidFill>
              </a:rPr>
              <a:t>English</a:t>
            </a:r>
            <a:r>
              <a:rPr lang="en-GB" sz="1800" dirty="0"/>
              <a:t>, the working language of the COST Association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800" b="1" dirty="0">
                <a:solidFill>
                  <a:schemeClr val="tx2"/>
                </a:solidFill>
              </a:rPr>
              <a:t>Not </a:t>
            </a:r>
            <a:r>
              <a:rPr lang="en-GB" sz="1800" b="1" dirty="0" smtClean="0">
                <a:solidFill>
                  <a:schemeClr val="tx2"/>
                </a:solidFill>
              </a:rPr>
              <a:t>be </a:t>
            </a:r>
            <a:r>
              <a:rPr lang="en-GB" sz="1800" b="1" dirty="0">
                <a:solidFill>
                  <a:schemeClr val="tx2"/>
                </a:solidFill>
              </a:rPr>
              <a:t>identical with another submitted proposal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2200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729538" y="6343650"/>
            <a:ext cx="5715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0" hangingPunct="0"/>
            <a:r>
              <a:rPr lang="de-DE" sz="1200" dirty="0" smtClean="0">
                <a:solidFill>
                  <a:srgbClr val="898989"/>
                </a:solidFill>
                <a:ea typeface="MS PGothic" panose="020B0600070205080204" pitchFamily="34" charset="-128"/>
              </a:rPr>
              <a:t>61</a:t>
            </a:r>
          </a:p>
        </p:txBody>
      </p:sp>
    </p:spTree>
    <p:extLst>
      <p:ext uri="{BB962C8B-B14F-4D97-AF65-F5344CB8AC3E}">
        <p14:creationId xmlns:p14="http://schemas.microsoft.com/office/powerpoint/2010/main" val="313965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179100" y="198597"/>
            <a:ext cx="5517913" cy="849586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chemeClr val="tx2"/>
                </a:solidFill>
              </a:rPr>
              <a:t>Evaluation Criteria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729538" y="6343650"/>
            <a:ext cx="5715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0" hangingPunct="0"/>
            <a:r>
              <a:rPr lang="de-DE" sz="1200" dirty="0" smtClean="0">
                <a:solidFill>
                  <a:srgbClr val="898989"/>
                </a:solidFill>
                <a:ea typeface="MS PGothic" panose="020B0600070205080204" pitchFamily="34" charset="-128"/>
              </a:rPr>
              <a:t>61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54" y="1048183"/>
            <a:ext cx="8424936" cy="423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1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87325" y="1542785"/>
            <a:ext cx="8415762" cy="2591333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US" sz="2000" dirty="0" smtClean="0"/>
              <a:t>Under H2020 : </a:t>
            </a:r>
          </a:p>
          <a:p>
            <a:pPr algn="just">
              <a:buFontTx/>
              <a:buChar char="-"/>
              <a:defRPr/>
            </a:pPr>
            <a:r>
              <a:rPr lang="en-US" sz="2000" dirty="0" smtClean="0"/>
              <a:t>new COST organization</a:t>
            </a:r>
          </a:p>
          <a:p>
            <a:pPr algn="just">
              <a:buFontTx/>
              <a:buChar char="-"/>
              <a:defRPr/>
            </a:pPr>
            <a:r>
              <a:rPr lang="en-US" sz="2000" dirty="0"/>
              <a:t>new Budgets and </a:t>
            </a:r>
            <a:r>
              <a:rPr lang="en-US" sz="2000" dirty="0" smtClean="0"/>
              <a:t>exceptional measures imposed by EC (Grant </a:t>
            </a:r>
            <a:r>
              <a:rPr lang="en-US" sz="2000" dirty="0"/>
              <a:t>Period </a:t>
            </a:r>
            <a:r>
              <a:rPr lang="en-US" sz="2000" dirty="0" smtClean="0"/>
              <a:t>alignment with SGA seasonality)</a:t>
            </a:r>
          </a:p>
          <a:p>
            <a:pPr algn="just">
              <a:buFontTx/>
              <a:buChar char="-"/>
              <a:defRPr/>
            </a:pPr>
            <a:r>
              <a:rPr lang="en-US" sz="2000" dirty="0"/>
              <a:t>new Vademecum, new </a:t>
            </a:r>
            <a:r>
              <a:rPr lang="en-US" sz="2000" dirty="0" smtClean="0"/>
              <a:t>Guidelines</a:t>
            </a:r>
          </a:p>
          <a:p>
            <a:pPr algn="just">
              <a:buFontTx/>
              <a:buChar char="-"/>
              <a:defRPr/>
            </a:pPr>
            <a:r>
              <a:rPr lang="en-US" sz="2000" dirty="0"/>
              <a:t>new COST Monitoring and Final Assessment</a:t>
            </a:r>
          </a:p>
          <a:p>
            <a:pPr algn="just">
              <a:buFontTx/>
              <a:buChar char="-"/>
              <a:defRPr/>
            </a:pPr>
            <a:r>
              <a:rPr lang="en-US" sz="2000" dirty="0" smtClean="0"/>
              <a:t>new COST Open Call</a:t>
            </a:r>
          </a:p>
          <a:p>
            <a:pPr algn="just">
              <a:buFontTx/>
              <a:buChar char="-"/>
              <a:defRPr/>
            </a:pPr>
            <a:endParaRPr lang="en-US" sz="2000" i="1" dirty="0">
              <a:solidFill>
                <a:srgbClr val="2A678B"/>
              </a:solidFill>
            </a:endParaRPr>
          </a:p>
          <a:p>
            <a:pPr marL="0" indent="0" algn="just">
              <a:buNone/>
              <a:defRPr/>
            </a:pPr>
            <a:endParaRPr lang="en-US" sz="2000" dirty="0" smtClean="0"/>
          </a:p>
        </p:txBody>
      </p:sp>
      <p:sp>
        <p:nvSpPr>
          <p:cNvPr id="46083" name="Content Placeholder 1"/>
          <p:cNvSpPr>
            <a:spLocks noGrp="1"/>
          </p:cNvSpPr>
          <p:nvPr>
            <p:ph sz="quarter" idx="13"/>
          </p:nvPr>
        </p:nvSpPr>
        <p:spPr bwMode="auto">
          <a:xfrm>
            <a:off x="1681210" y="212776"/>
            <a:ext cx="5241929" cy="661133"/>
          </a:xfrm>
          <a:solidFill>
            <a:srgbClr val="FFFFFF">
              <a:alpha val="50000"/>
            </a:srgbClr>
          </a:solidFill>
          <a:ln w="12700">
            <a:solidFill>
              <a:srgbClr val="FCC288"/>
            </a:solidFill>
            <a:prstDash val="sys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77" tIns="44444" rIns="90477" bIns="44444" anchor="ctr"/>
          <a:lstStyle/>
          <a:p>
            <a:pPr algn="ctr" defTabSz="914400"/>
            <a:r>
              <a:rPr lang="en-US" altLang="en-US" sz="3200" kern="0" dirty="0">
                <a:solidFill>
                  <a:srgbClr val="8C8C8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COST Association	</a:t>
            </a:r>
          </a:p>
        </p:txBody>
      </p:sp>
    </p:spTree>
    <p:extLst>
      <p:ext uri="{BB962C8B-B14F-4D97-AF65-F5344CB8AC3E}">
        <p14:creationId xmlns:p14="http://schemas.microsoft.com/office/powerpoint/2010/main" val="253334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179100" y="198597"/>
            <a:ext cx="6550438" cy="849586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chemeClr val="tx2"/>
                </a:solidFill>
              </a:rPr>
              <a:t>New Actions oc-2015-1&amp;2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729538" y="6343650"/>
            <a:ext cx="5715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0" hangingPunct="0"/>
            <a:r>
              <a:rPr lang="de-DE" sz="1200" dirty="0" smtClean="0">
                <a:solidFill>
                  <a:srgbClr val="898989"/>
                </a:solidFill>
                <a:ea typeface="MS PGothic" panose="020B0600070205080204" pitchFamily="34" charset="-128"/>
              </a:rPr>
              <a:t>61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9402" y="888641"/>
            <a:ext cx="371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www.cost.eu/COST_Actions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374" y="1257973"/>
            <a:ext cx="7012277" cy="499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5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 sz="quarter" idx="13"/>
          </p:nvPr>
        </p:nvSpPr>
        <p:spPr bwMode="auto">
          <a:xfrm>
            <a:off x="1293779" y="227013"/>
            <a:ext cx="5484914" cy="849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GB" altLang="en-US" sz="3600" dirty="0" smtClean="0">
                <a:solidFill>
                  <a:schemeClr val="tx2"/>
                </a:solidFill>
              </a:rPr>
              <a:t>Become a COST Expert!</a:t>
            </a:r>
          </a:p>
          <a:p>
            <a:endParaRPr lang="en-GB" altLang="en-US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63ACE6-1EB1-49B0-B173-2A95506599E6}" type="slidenum">
              <a:rPr lang="de-DE" altLang="en-US" smtClean="0">
                <a:solidFill>
                  <a:srgbClr val="898989"/>
                </a:solidFill>
              </a:rPr>
              <a:pPr/>
              <a:t>21</a:t>
            </a:fld>
            <a:endParaRPr lang="de-DE" altLang="en-US" smtClean="0">
              <a:solidFill>
                <a:srgbClr val="898989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4788" y="1076325"/>
            <a:ext cx="8788400" cy="2185988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b="1" dirty="0">
                <a:solidFill>
                  <a:srgbClr val="FFFFFF"/>
                </a:solidFill>
              </a:rPr>
              <a:t>As a COST Expert, you will have the opportunity to: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rgbClr val="FFFFFF"/>
                </a:solidFill>
              </a:rPr>
              <a:t>c</a:t>
            </a:r>
            <a:r>
              <a:rPr lang="en-GB" sz="2000" b="1" dirty="0" smtClean="0">
                <a:solidFill>
                  <a:srgbClr val="FFFFFF"/>
                </a:solidFill>
              </a:rPr>
              <a:t>ontribute </a:t>
            </a:r>
            <a:r>
              <a:rPr lang="en-GB" sz="2000" b="1" dirty="0">
                <a:solidFill>
                  <a:srgbClr val="FFFFFF"/>
                </a:solidFill>
              </a:rPr>
              <a:t>to the evaluation of COST Open Call proposals; 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rgbClr val="FFFFFF"/>
                </a:solidFill>
              </a:rPr>
              <a:t>p</a:t>
            </a:r>
            <a:r>
              <a:rPr lang="en-GB" sz="2000" b="1" dirty="0" smtClean="0">
                <a:solidFill>
                  <a:srgbClr val="FFFFFF"/>
                </a:solidFill>
              </a:rPr>
              <a:t>articipate </a:t>
            </a:r>
            <a:r>
              <a:rPr lang="en-GB" sz="2000" b="1" dirty="0">
                <a:solidFill>
                  <a:srgbClr val="FFFFFF"/>
                </a:solidFill>
              </a:rPr>
              <a:t>in the assessment of Action results and outcomes; 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b="1" dirty="0" smtClean="0">
                <a:solidFill>
                  <a:srgbClr val="FFFFFF"/>
                </a:solidFill>
              </a:rPr>
              <a:t>take </a:t>
            </a:r>
            <a:r>
              <a:rPr lang="en-GB" sz="2000" b="1" dirty="0">
                <a:solidFill>
                  <a:srgbClr val="FFFFFF"/>
                </a:solidFill>
              </a:rPr>
              <a:t>part in the assessment of COST strategic </a:t>
            </a:r>
            <a:r>
              <a:rPr lang="en-GB" sz="2000" b="1" dirty="0" smtClean="0">
                <a:solidFill>
                  <a:srgbClr val="FFFFFF"/>
                </a:solidFill>
              </a:rPr>
              <a:t>activities</a:t>
            </a:r>
            <a:endParaRPr lang="en-GB" sz="2000" b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788" y="3515469"/>
            <a:ext cx="538829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56585B"/>
                </a:solidFill>
                <a:latin typeface="Arial"/>
              </a:rPr>
              <a:t>New experts can express their interest via the COST Expert online </a:t>
            </a:r>
            <a:r>
              <a:rPr lang="en-GB" sz="1600" dirty="0" smtClean="0">
                <a:solidFill>
                  <a:srgbClr val="56585B"/>
                </a:solidFill>
                <a:latin typeface="Arial"/>
              </a:rPr>
              <a:t>registration form </a:t>
            </a:r>
            <a:r>
              <a:rPr lang="en-GB" sz="1600" dirty="0">
                <a:solidFill>
                  <a:srgbClr val="56585B"/>
                </a:solidFill>
                <a:latin typeface="Arial"/>
              </a:rPr>
              <a:t>(</a:t>
            </a:r>
            <a:r>
              <a:rPr lang="en-GB" sz="1600" dirty="0" smtClean="0">
                <a:solidFill>
                  <a:srgbClr val="56585B"/>
                </a:solidFill>
                <a:latin typeface="Arial"/>
                <a:hlinkClick r:id="rId3"/>
              </a:rPr>
              <a:t>www.cost.eu/experts</a:t>
            </a:r>
            <a:r>
              <a:rPr lang="en-GB" sz="1600" dirty="0" smtClean="0">
                <a:solidFill>
                  <a:srgbClr val="56585B"/>
                </a:solidFill>
                <a:latin typeface="Arial"/>
              </a:rPr>
              <a:t>)</a:t>
            </a:r>
          </a:p>
          <a:p>
            <a:endParaRPr lang="en-GB" sz="1600" dirty="0">
              <a:solidFill>
                <a:srgbClr val="56585B"/>
              </a:solidFill>
              <a:latin typeface="Arial"/>
            </a:endParaRPr>
          </a:p>
          <a:p>
            <a:r>
              <a:rPr lang="en-GB" sz="1600" dirty="0" smtClean="0">
                <a:solidFill>
                  <a:srgbClr val="56585B"/>
                </a:solidFill>
                <a:latin typeface="Arial"/>
              </a:rPr>
              <a:t>An </a:t>
            </a:r>
            <a:r>
              <a:rPr lang="en-GB" sz="1600" dirty="0">
                <a:solidFill>
                  <a:srgbClr val="56585B"/>
                </a:solidFill>
                <a:latin typeface="Arial"/>
              </a:rPr>
              <a:t>updated Curriculum Vitae with a list </a:t>
            </a:r>
            <a:r>
              <a:rPr lang="en-GB" sz="1600" dirty="0" smtClean="0">
                <a:solidFill>
                  <a:srgbClr val="56585B"/>
                </a:solidFill>
                <a:latin typeface="Arial"/>
              </a:rPr>
              <a:t>of publications </a:t>
            </a:r>
            <a:r>
              <a:rPr lang="en-GB" sz="1600" dirty="0">
                <a:solidFill>
                  <a:srgbClr val="56585B"/>
                </a:solidFill>
                <a:latin typeface="Arial"/>
              </a:rPr>
              <a:t>is required to demonstrate competence in </a:t>
            </a:r>
            <a:r>
              <a:rPr lang="en-GB" sz="1600" dirty="0" smtClean="0">
                <a:solidFill>
                  <a:srgbClr val="56585B"/>
                </a:solidFill>
                <a:latin typeface="Arial"/>
              </a:rPr>
              <a:t>specific </a:t>
            </a:r>
            <a:r>
              <a:rPr lang="en-GB" sz="1600" dirty="0">
                <a:solidFill>
                  <a:srgbClr val="56585B"/>
                </a:solidFill>
                <a:latin typeface="Arial"/>
              </a:rPr>
              <a:t>areas </a:t>
            </a:r>
            <a:r>
              <a:rPr lang="en-GB" sz="1600" dirty="0" smtClean="0">
                <a:solidFill>
                  <a:srgbClr val="56585B"/>
                </a:solidFill>
                <a:latin typeface="Arial"/>
              </a:rPr>
              <a:t>of expertise</a:t>
            </a:r>
            <a:r>
              <a:rPr lang="en-GB" sz="1600" dirty="0">
                <a:solidFill>
                  <a:srgbClr val="56585B"/>
                </a:solidFill>
                <a:latin typeface="Arial"/>
              </a:rPr>
              <a:t>. </a:t>
            </a:r>
            <a:endParaRPr lang="en-GB" sz="1600" dirty="0" smtClean="0">
              <a:solidFill>
                <a:srgbClr val="56585B"/>
              </a:solidFill>
              <a:latin typeface="Arial"/>
            </a:endParaRPr>
          </a:p>
          <a:p>
            <a:endParaRPr lang="en-GB" sz="1600" dirty="0">
              <a:solidFill>
                <a:srgbClr val="56585B"/>
              </a:solidFill>
              <a:latin typeface="Arial"/>
            </a:endParaRPr>
          </a:p>
          <a:p>
            <a:r>
              <a:rPr lang="en-GB" sz="1600" dirty="0" smtClean="0">
                <a:solidFill>
                  <a:srgbClr val="56585B"/>
                </a:solidFill>
                <a:latin typeface="Arial"/>
              </a:rPr>
              <a:t>More </a:t>
            </a:r>
            <a:r>
              <a:rPr lang="en-GB" sz="1600" dirty="0">
                <a:solidFill>
                  <a:srgbClr val="56585B"/>
                </a:solidFill>
                <a:latin typeface="Arial"/>
              </a:rPr>
              <a:t>on COST Experts: </a:t>
            </a:r>
            <a:r>
              <a:rPr lang="en-GB" sz="1600" dirty="0" smtClean="0">
                <a:solidFill>
                  <a:srgbClr val="56585B"/>
                </a:solidFill>
                <a:latin typeface="Arial"/>
                <a:hlinkClick r:id="rId4"/>
              </a:rPr>
              <a:t>www.cost.eu/participate/experts</a:t>
            </a:r>
            <a:endParaRPr lang="en-GB" sz="1600" dirty="0" smtClean="0">
              <a:solidFill>
                <a:srgbClr val="56585B"/>
              </a:solidFill>
              <a:latin typeface="Arial"/>
            </a:endParaRPr>
          </a:p>
          <a:p>
            <a:pPr algn="just"/>
            <a:endParaRPr lang="en-GB" dirty="0">
              <a:solidFill>
                <a:srgbClr val="56585B"/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0956" y="3428999"/>
            <a:ext cx="2733188" cy="28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2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91589" y="2943497"/>
            <a:ext cx="8724687" cy="1463040"/>
          </a:xfrm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pPr algn="ctr"/>
            <a:endParaRPr lang="fr-BE" sz="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fr-BE" sz="5000" dirty="0" smtClean="0">
                <a:solidFill>
                  <a:schemeClr val="accent6">
                    <a:lumMod val="50000"/>
                  </a:schemeClr>
                </a:solidFill>
              </a:rPr>
              <a:t>Finance and Administration </a:t>
            </a:r>
            <a:endParaRPr lang="en-GB" sz="5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8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30026" y="6342894"/>
            <a:ext cx="570442" cy="365125"/>
          </a:xfrm>
          <a:prstGeom prst="rect">
            <a:avLst/>
          </a:prstGeom>
        </p:spPr>
        <p:txBody>
          <a:bodyPr/>
          <a:lstStyle/>
          <a:p>
            <a:fld id="{464A07AF-66D7-C348-9F8E-91228B10943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" y="775064"/>
            <a:ext cx="867807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</a:pPr>
            <a:endParaRPr lang="en-GB" sz="800" b="1" dirty="0" smtClean="0">
              <a:solidFill>
                <a:srgbClr val="56585B"/>
              </a:solidFill>
              <a:latin typeface="Arial"/>
              <a:ea typeface="MS PGothic" panose="020B0600070205080204" pitchFamily="34" charset="-128"/>
              <a:cs typeface="MS PGothic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Transition from ESF to COST Association – 30 November 2014</a:t>
            </a:r>
            <a:endParaRPr lang="en-GB" sz="800" dirty="0" smtClean="0">
              <a:solidFill>
                <a:srgbClr val="56585B"/>
              </a:solidFill>
              <a:latin typeface="Arial"/>
              <a:ea typeface="MS PGothic" panose="020B0600070205080204" pitchFamily="34" charset="-128"/>
              <a:cs typeface="MS PGothic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en-GB" b="1" dirty="0" err="1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Vademecum</a:t>
            </a:r>
            <a:r>
              <a:rPr lang="en-GB" b="1" dirty="0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 updated and released 2x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</a:pPr>
            <a:endParaRPr lang="fr-BE" sz="800" b="1" dirty="0" smtClean="0">
              <a:solidFill>
                <a:srgbClr val="56585B"/>
              </a:solidFill>
              <a:latin typeface="Arial"/>
              <a:ea typeface="MS PGothic" panose="020B0600070205080204" pitchFamily="34" charset="-128"/>
              <a:cs typeface="MS PGothic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fr-BE" b="1" dirty="0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Update </a:t>
            </a:r>
            <a:r>
              <a:rPr lang="fr-BE" b="1" dirty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and </a:t>
            </a:r>
            <a:r>
              <a:rPr lang="fr-BE" b="1" dirty="0" err="1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implemementaion</a:t>
            </a:r>
            <a:r>
              <a:rPr lang="fr-BE" b="1" dirty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 of new </a:t>
            </a:r>
            <a:r>
              <a:rPr lang="fr-BE" b="1" dirty="0" err="1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functionality</a:t>
            </a:r>
            <a:r>
              <a:rPr lang="fr-BE" b="1" dirty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 in </a:t>
            </a:r>
            <a:r>
              <a:rPr lang="fr-BE" b="1" dirty="0" err="1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e-COST</a:t>
            </a:r>
            <a:endParaRPr lang="fr-BE" b="1" dirty="0">
              <a:solidFill>
                <a:srgbClr val="56585B"/>
              </a:solidFill>
              <a:latin typeface="Arial"/>
              <a:ea typeface="MS PGothic" panose="020B0600070205080204" pitchFamily="34" charset="-128"/>
              <a:cs typeface="MS PGothic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fr-BE" b="1" dirty="0" err="1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Strong</a:t>
            </a:r>
            <a:r>
              <a:rPr lang="fr-BE" b="1" dirty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 </a:t>
            </a:r>
            <a:r>
              <a:rPr lang="fr-BE" b="1" dirty="0" err="1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Authentication</a:t>
            </a:r>
            <a:endParaRPr lang="fr-BE" b="1" dirty="0">
              <a:solidFill>
                <a:srgbClr val="56585B"/>
              </a:solidFill>
              <a:latin typeface="Arial"/>
              <a:ea typeface="MS PGothic" panose="020B0600070205080204" pitchFamily="34" charset="-128"/>
              <a:cs typeface="MS PGothic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fr-BE" b="1" dirty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Assignation of the </a:t>
            </a:r>
            <a:r>
              <a:rPr lang="fr-BE" b="1" dirty="0" err="1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different</a:t>
            </a:r>
            <a:r>
              <a:rPr lang="fr-BE" b="1" dirty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 position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fr-BE" b="1" dirty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WBP </a:t>
            </a:r>
            <a:r>
              <a:rPr lang="fr-BE" b="1" dirty="0" err="1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submission</a:t>
            </a:r>
            <a:r>
              <a:rPr lang="fr-BE" b="1" dirty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 </a:t>
            </a:r>
            <a:r>
              <a:rPr lang="fr-BE" b="1" dirty="0" err="1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process</a:t>
            </a:r>
            <a:r>
              <a:rPr lang="fr-BE" b="1" dirty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 in </a:t>
            </a:r>
            <a:r>
              <a:rPr lang="fr-BE" b="1" dirty="0" err="1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e-COST</a:t>
            </a:r>
            <a:r>
              <a:rPr lang="fr-BE" b="1" dirty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 </a:t>
            </a:r>
            <a:endParaRPr lang="fr-BE" b="1" dirty="0" smtClean="0">
              <a:solidFill>
                <a:srgbClr val="56585B"/>
              </a:solidFill>
              <a:latin typeface="Arial"/>
              <a:ea typeface="MS PGothic" panose="020B0600070205080204" pitchFamily="34" charset="-128"/>
              <a:cs typeface="MS PGothic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fr-BE" b="1" dirty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AGA / </a:t>
            </a:r>
            <a:r>
              <a:rPr lang="fr-BE" b="1" dirty="0" err="1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Amendment</a:t>
            </a:r>
            <a:r>
              <a:rPr lang="fr-BE" b="1" dirty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 </a:t>
            </a:r>
            <a:r>
              <a:rPr lang="fr-BE" b="1" dirty="0" err="1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process</a:t>
            </a:r>
            <a:endParaRPr lang="fr-BE" b="1" dirty="0" smtClean="0">
              <a:solidFill>
                <a:srgbClr val="56585B"/>
              </a:solidFill>
              <a:latin typeface="Arial"/>
              <a:ea typeface="MS PGothic" panose="020B0600070205080204" pitchFamily="34" charset="-128"/>
              <a:cs typeface="MS PGothic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fr-BE" b="1" dirty="0" err="1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Electronic</a:t>
            </a:r>
            <a:r>
              <a:rPr lang="fr-BE" b="1" dirty="0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 signature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</a:pPr>
            <a:endParaRPr lang="fr-BE" sz="800" b="1" dirty="0">
              <a:solidFill>
                <a:srgbClr val="56585B"/>
              </a:solidFill>
              <a:latin typeface="Arial"/>
              <a:ea typeface="MS PGothic" panose="020B0600070205080204" pitchFamily="34" charset="-128"/>
              <a:cs typeface="MS PGothic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</a:pPr>
            <a:endParaRPr lang="en-GB" sz="2000" b="1" dirty="0" smtClean="0">
              <a:solidFill>
                <a:srgbClr val="56585B"/>
              </a:solidFill>
              <a:latin typeface="Arial"/>
              <a:ea typeface="MS PGothic" panose="020B0600070205080204" pitchFamily="34" charset="-128"/>
              <a:cs typeface="MS PGothic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endParaRPr lang="en-GB" sz="2000" b="1" dirty="0" smtClean="0">
              <a:solidFill>
                <a:srgbClr val="56585B"/>
              </a:solidFill>
              <a:latin typeface="Arial"/>
              <a:ea typeface="MS PGothic" panose="020B0600070205080204" pitchFamily="34" charset="-128"/>
              <a:cs typeface="MS PGothic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</a:pPr>
            <a:endParaRPr lang="en-GB" sz="1000" b="1" dirty="0" smtClean="0">
              <a:solidFill>
                <a:srgbClr val="56585B"/>
              </a:solidFill>
              <a:latin typeface="Arial"/>
              <a:ea typeface="MS PGothic" panose="020B0600070205080204" pitchFamily="34" charset="-128"/>
              <a:cs typeface="MS PGothic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</a:pPr>
            <a:endParaRPr lang="fr-BE" sz="2000" b="1" dirty="0" smtClean="0">
              <a:solidFill>
                <a:srgbClr val="56585B"/>
              </a:solidFill>
              <a:latin typeface="Arial"/>
              <a:ea typeface="MS PGothic" panose="020B0600070205080204" pitchFamily="34" charset="-128"/>
              <a:cs typeface="MS PGothic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endParaRPr lang="en-GB" sz="2000" dirty="0" smtClean="0">
              <a:solidFill>
                <a:srgbClr val="56585B"/>
              </a:solidFill>
              <a:latin typeface="Arial"/>
              <a:ea typeface="MS PGothic" panose="020B0600070205080204" pitchFamily="34" charset="-128"/>
              <a:cs typeface="MS PGothic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1376783" y="233138"/>
            <a:ext cx="7289697" cy="709240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dirty="0" smtClean="0">
                <a:solidFill>
                  <a:schemeClr val="tx2"/>
                </a:solidFill>
              </a:rPr>
              <a:t>Challenges</a:t>
            </a:r>
            <a:endParaRPr lang="en-GB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30026" y="6342894"/>
            <a:ext cx="570442" cy="365125"/>
          </a:xfrm>
          <a:prstGeom prst="rect">
            <a:avLst/>
          </a:prstGeom>
        </p:spPr>
        <p:txBody>
          <a:bodyPr/>
          <a:lstStyle/>
          <a:p>
            <a:fld id="{464A07AF-66D7-C348-9F8E-91228B10943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678" y="1846217"/>
            <a:ext cx="839201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</a:pPr>
            <a:r>
              <a:rPr lang="en-GB" b="1" dirty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EU Constraints: to align all GP to all Action to start the period:   from 01</a:t>
            </a:r>
            <a:r>
              <a:rPr lang="en-GB" b="1" baseline="30000" dirty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st</a:t>
            </a:r>
            <a:r>
              <a:rPr lang="en-GB" b="1" dirty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 May till 30</a:t>
            </a:r>
            <a:r>
              <a:rPr lang="en-GB" b="1" baseline="30000" dirty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th</a:t>
            </a:r>
            <a:r>
              <a:rPr lang="en-GB" b="1" dirty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 April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</a:pPr>
            <a:r>
              <a:rPr lang="fr-BE" sz="2000" b="1" dirty="0" err="1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Amendment</a:t>
            </a:r>
            <a:r>
              <a:rPr lang="fr-BE" sz="2000" b="1" dirty="0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 to </a:t>
            </a:r>
            <a:r>
              <a:rPr lang="fr-BE" sz="2000" b="1" dirty="0" err="1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shorten</a:t>
            </a:r>
            <a:r>
              <a:rPr lang="fr-BE" sz="2000" b="1" dirty="0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 the initial Grant </a:t>
            </a:r>
            <a:r>
              <a:rPr lang="fr-BE" sz="2000" b="1" dirty="0" err="1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Period</a:t>
            </a:r>
            <a:r>
              <a:rPr lang="fr-BE" sz="2000" b="1" dirty="0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 </a:t>
            </a:r>
            <a:r>
              <a:rPr lang="fr-BE" sz="2000" b="1" dirty="0" err="1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raised</a:t>
            </a:r>
            <a:r>
              <a:rPr lang="fr-BE" sz="2000" b="1" dirty="0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 </a:t>
            </a:r>
            <a:r>
              <a:rPr lang="fr-BE" sz="2000" b="1" dirty="0" err="1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some</a:t>
            </a:r>
            <a:r>
              <a:rPr lang="fr-BE" sz="2000" b="1" dirty="0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 IT issues</a:t>
            </a:r>
            <a:endParaRPr lang="en-GB" sz="2000" b="1" dirty="0" smtClean="0">
              <a:solidFill>
                <a:srgbClr val="56585B"/>
              </a:solidFill>
              <a:latin typeface="Arial"/>
              <a:ea typeface="MS PGothic" panose="020B0600070205080204" pitchFamily="34" charset="-128"/>
              <a:cs typeface="MS PGothic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fr-BE" sz="2000" b="1" dirty="0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Carry-Over must </a:t>
            </a:r>
            <a:r>
              <a:rPr lang="fr-BE" sz="2000" b="1" dirty="0" err="1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be</a:t>
            </a:r>
            <a:r>
              <a:rPr lang="fr-BE" sz="2000" b="1" dirty="0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 </a:t>
            </a:r>
            <a:r>
              <a:rPr lang="fr-BE" sz="2000" b="1" dirty="0" err="1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apply</a:t>
            </a:r>
            <a:r>
              <a:rPr lang="fr-BE" sz="2000" b="1" dirty="0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 and no </a:t>
            </a:r>
            <a:r>
              <a:rPr lang="fr-BE" sz="2000" b="1" dirty="0" err="1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possibility</a:t>
            </a:r>
            <a:r>
              <a:rPr lang="fr-BE" sz="2000" b="1" dirty="0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 to </a:t>
            </a:r>
            <a:r>
              <a:rPr lang="fr-BE" sz="2000" b="1" dirty="0" err="1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generate</a:t>
            </a:r>
            <a:r>
              <a:rPr lang="fr-BE" sz="2000" b="1" dirty="0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 a new AGA </a:t>
            </a:r>
            <a:r>
              <a:rPr lang="fr-BE" sz="2000" b="1" dirty="0" err="1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with</a:t>
            </a:r>
            <a:r>
              <a:rPr lang="fr-BE" sz="2000" b="1" dirty="0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 0 € budget in </a:t>
            </a:r>
            <a:r>
              <a:rPr lang="fr-BE" sz="2000" b="1" dirty="0" err="1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e-COST</a:t>
            </a:r>
            <a:endParaRPr lang="en-GB" sz="2000" b="1" dirty="0" smtClean="0">
              <a:solidFill>
                <a:srgbClr val="56585B"/>
              </a:solidFill>
              <a:latin typeface="Arial"/>
              <a:ea typeface="MS PGothic" panose="020B0600070205080204" pitchFamily="34" charset="-128"/>
              <a:cs typeface="MS PGothic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Amendment delay: Released on 22/04/2016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</a:pPr>
            <a:endParaRPr lang="en-GB" sz="1000" b="1" dirty="0" smtClean="0">
              <a:solidFill>
                <a:srgbClr val="56585B"/>
              </a:solidFill>
              <a:latin typeface="Arial"/>
              <a:ea typeface="MS PGothic" panose="020B0600070205080204" pitchFamily="34" charset="-128"/>
              <a:cs typeface="MS PGothic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endParaRPr lang="fr-BE" sz="2000" dirty="0" smtClean="0">
              <a:solidFill>
                <a:srgbClr val="56585B"/>
              </a:solidFill>
              <a:latin typeface="Arial"/>
              <a:ea typeface="MS PGothic" panose="020B0600070205080204" pitchFamily="34" charset="-128"/>
              <a:cs typeface="MS PGothic" charset="0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</a:pPr>
            <a:endParaRPr lang="en-GB" sz="2000" dirty="0" smtClean="0">
              <a:solidFill>
                <a:srgbClr val="56585B"/>
              </a:solidFill>
              <a:latin typeface="Arial"/>
              <a:ea typeface="MS PGothic" panose="020B0600070205080204" pitchFamily="34" charset="-128"/>
              <a:cs typeface="MS PGothic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1290415" y="233138"/>
            <a:ext cx="7376065" cy="709240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accent6">
                    <a:lumMod val="50000"/>
                  </a:schemeClr>
                </a:solidFill>
                <a:ea typeface="MS PGothic" panose="020B0600070205080204" pitchFamily="34" charset="-128"/>
                <a:cs typeface="MS PGothic" charset="0"/>
              </a:rPr>
              <a:t>Administrative and Financial aspect:  Consequences: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375954" y="95794"/>
            <a:ext cx="7707086" cy="1041925"/>
          </a:xfrm>
        </p:spPr>
        <p:txBody>
          <a:bodyPr/>
          <a:lstStyle/>
          <a:p>
            <a:r>
              <a:rPr lang="fr-BE" sz="3200" dirty="0" err="1" smtClean="0">
                <a:solidFill>
                  <a:schemeClr val="accent6">
                    <a:lumMod val="50000"/>
                  </a:schemeClr>
                </a:solidFill>
              </a:rPr>
              <a:t>Amendment</a:t>
            </a:r>
            <a:r>
              <a:rPr lang="fr-BE" sz="3200" dirty="0" smtClean="0">
                <a:solidFill>
                  <a:schemeClr val="accent6">
                    <a:lumMod val="50000"/>
                  </a:schemeClr>
                </a:solidFill>
              </a:rPr>
              <a:t> and Grant Agreement Workflow</a:t>
            </a:r>
            <a:endParaRPr lang="en-GB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83475" y="1332412"/>
            <a:ext cx="7909922" cy="4782766"/>
          </a:xfrm>
        </p:spPr>
        <p:txBody>
          <a:bodyPr/>
          <a:lstStyle/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rgbClr val="56585B"/>
                </a:solidFill>
                <a:ea typeface="MS PGothic" panose="020B0600070205080204" pitchFamily="34" charset="-128"/>
                <a:cs typeface="MS PGothic" charset="0"/>
              </a:rPr>
              <a:t>E-COST </a:t>
            </a:r>
            <a:r>
              <a:rPr lang="en-GB" sz="2000" b="1" dirty="0">
                <a:solidFill>
                  <a:srgbClr val="56585B"/>
                </a:solidFill>
                <a:ea typeface="MS PGothic" panose="020B0600070205080204" pitchFamily="34" charset="-128"/>
                <a:cs typeface="MS PGothic" charset="0"/>
              </a:rPr>
              <a:t>closed for the period from 01/05/2016 till 10/05/2016 upon signature of the new AGA.  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fr-BE" sz="2000" b="1" dirty="0">
                <a:solidFill>
                  <a:srgbClr val="56585B"/>
                </a:solidFill>
                <a:ea typeface="MS PGothic" panose="020B0600070205080204" pitchFamily="34" charset="-128"/>
                <a:cs typeface="MS PGothic" charset="0"/>
              </a:rPr>
              <a:t>Signature of the </a:t>
            </a:r>
            <a:r>
              <a:rPr lang="fr-BE" sz="2000" b="1" dirty="0" err="1">
                <a:solidFill>
                  <a:srgbClr val="56585B"/>
                </a:solidFill>
                <a:ea typeface="MS PGothic" panose="020B0600070205080204" pitchFamily="34" charset="-128"/>
                <a:cs typeface="MS PGothic" charset="0"/>
              </a:rPr>
              <a:t>Amendment</a:t>
            </a:r>
            <a:endParaRPr lang="fr-BE" sz="2000" b="1" dirty="0">
              <a:solidFill>
                <a:srgbClr val="56585B"/>
              </a:solidFill>
              <a:ea typeface="MS PGothic" panose="020B0600070205080204" pitchFamily="34" charset="-128"/>
              <a:cs typeface="MS PGothic" charset="0"/>
            </a:endParaRP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fr-BE" sz="2000" b="1" dirty="0">
                <a:solidFill>
                  <a:srgbClr val="56585B"/>
                </a:solidFill>
                <a:ea typeface="MS PGothic" panose="020B0600070205080204" pitchFamily="34" charset="-128"/>
                <a:cs typeface="MS PGothic" charset="0"/>
              </a:rPr>
              <a:t>Grant </a:t>
            </a:r>
            <a:r>
              <a:rPr lang="fr-BE" sz="2000" b="1" dirty="0" err="1">
                <a:solidFill>
                  <a:srgbClr val="56585B"/>
                </a:solidFill>
                <a:ea typeface="MS PGothic" panose="020B0600070205080204" pitchFamily="34" charset="-128"/>
                <a:cs typeface="MS PGothic" charset="0"/>
              </a:rPr>
              <a:t>Period</a:t>
            </a:r>
            <a:r>
              <a:rPr lang="fr-BE" sz="2000" b="1" dirty="0">
                <a:solidFill>
                  <a:srgbClr val="56585B"/>
                </a:solidFill>
                <a:ea typeface="MS PGothic" panose="020B0600070205080204" pitchFamily="34" charset="-128"/>
                <a:cs typeface="MS PGothic" charset="0"/>
              </a:rPr>
              <a:t> </a:t>
            </a:r>
            <a:r>
              <a:rPr lang="fr-BE" sz="2000" b="1" dirty="0" err="1">
                <a:solidFill>
                  <a:srgbClr val="56585B"/>
                </a:solidFill>
                <a:ea typeface="MS PGothic" panose="020B0600070205080204" pitchFamily="34" charset="-128"/>
                <a:cs typeface="MS PGothic" charset="0"/>
              </a:rPr>
              <a:t>create</a:t>
            </a:r>
            <a:r>
              <a:rPr lang="fr-BE" sz="2000" b="1" dirty="0">
                <a:solidFill>
                  <a:srgbClr val="56585B"/>
                </a:solidFill>
                <a:ea typeface="MS PGothic" panose="020B0600070205080204" pitchFamily="34" charset="-128"/>
                <a:cs typeface="MS PGothic" charset="0"/>
              </a:rPr>
              <a:t> in </a:t>
            </a:r>
            <a:r>
              <a:rPr lang="fr-BE" sz="2000" b="1" dirty="0" err="1">
                <a:solidFill>
                  <a:srgbClr val="56585B"/>
                </a:solidFill>
                <a:ea typeface="MS PGothic" panose="020B0600070205080204" pitchFamily="34" charset="-128"/>
                <a:cs typeface="MS PGothic" charset="0"/>
              </a:rPr>
              <a:t>e-COST</a:t>
            </a:r>
            <a:endParaRPr lang="fr-BE" sz="2000" b="1" dirty="0">
              <a:solidFill>
                <a:srgbClr val="56585B"/>
              </a:solidFill>
              <a:ea typeface="MS PGothic" panose="020B0600070205080204" pitchFamily="34" charset="-128"/>
              <a:cs typeface="MS PGothic" charset="0"/>
            </a:endParaRP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fr-BE" sz="2000" b="1" dirty="0" err="1">
                <a:solidFill>
                  <a:srgbClr val="56585B"/>
                </a:solidFill>
                <a:ea typeface="MS PGothic" panose="020B0600070205080204" pitchFamily="34" charset="-128"/>
                <a:cs typeface="MS PGothic" charset="0"/>
              </a:rPr>
              <a:t>Submission</a:t>
            </a:r>
            <a:r>
              <a:rPr lang="fr-BE" sz="2000" b="1" dirty="0">
                <a:solidFill>
                  <a:srgbClr val="56585B"/>
                </a:solidFill>
                <a:ea typeface="MS PGothic" panose="020B0600070205080204" pitchFamily="34" charset="-128"/>
                <a:cs typeface="MS PGothic" charset="0"/>
              </a:rPr>
              <a:t> </a:t>
            </a:r>
            <a:r>
              <a:rPr lang="fr-BE" sz="2000" b="1" dirty="0" smtClean="0">
                <a:solidFill>
                  <a:srgbClr val="56585B"/>
                </a:solidFill>
                <a:ea typeface="MS PGothic" panose="020B0600070205080204" pitchFamily="34" charset="-128"/>
                <a:cs typeface="MS PGothic" charset="0"/>
              </a:rPr>
              <a:t>WBP by the Chair</a:t>
            </a:r>
            <a:endParaRPr lang="fr-BE" sz="2000" b="1" dirty="0">
              <a:solidFill>
                <a:srgbClr val="56585B"/>
              </a:solidFill>
              <a:ea typeface="MS PGothic" panose="020B0600070205080204" pitchFamily="34" charset="-128"/>
              <a:cs typeface="MS PGothic" charset="0"/>
            </a:endParaRP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fr-BE" sz="2000" b="1" dirty="0">
                <a:solidFill>
                  <a:srgbClr val="56585B"/>
                </a:solidFill>
                <a:ea typeface="MS PGothic" panose="020B0600070205080204" pitchFamily="34" charset="-128"/>
                <a:cs typeface="MS PGothic" charset="0"/>
              </a:rPr>
              <a:t>Science </a:t>
            </a:r>
            <a:r>
              <a:rPr lang="fr-BE" sz="2000" b="1" dirty="0" err="1" smtClean="0">
                <a:solidFill>
                  <a:srgbClr val="56585B"/>
                </a:solidFill>
                <a:ea typeface="MS PGothic" panose="020B0600070205080204" pitchFamily="34" charset="-128"/>
                <a:cs typeface="MS PGothic" charset="0"/>
              </a:rPr>
              <a:t>Officer</a:t>
            </a:r>
            <a:r>
              <a:rPr lang="fr-BE" sz="2000" b="1" dirty="0" smtClean="0">
                <a:solidFill>
                  <a:srgbClr val="56585B"/>
                </a:solidFill>
                <a:ea typeface="MS PGothic" panose="020B0600070205080204" pitchFamily="34" charset="-128"/>
                <a:cs typeface="MS PGothic" charset="0"/>
              </a:rPr>
              <a:t> </a:t>
            </a:r>
            <a:r>
              <a:rPr lang="fr-BE" sz="2000" b="1" dirty="0" err="1">
                <a:solidFill>
                  <a:srgbClr val="56585B"/>
                </a:solidFill>
                <a:ea typeface="MS PGothic" panose="020B0600070205080204" pitchFamily="34" charset="-128"/>
                <a:cs typeface="MS PGothic" charset="0"/>
              </a:rPr>
              <a:t>Approval</a:t>
            </a:r>
            <a:r>
              <a:rPr lang="fr-BE" sz="2000" b="1" dirty="0">
                <a:solidFill>
                  <a:srgbClr val="56585B"/>
                </a:solidFill>
                <a:ea typeface="MS PGothic" panose="020B0600070205080204" pitchFamily="34" charset="-128"/>
                <a:cs typeface="MS PGothic" charset="0"/>
              </a:rPr>
              <a:t> 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fr-BE" sz="2000" b="1" dirty="0">
                <a:solidFill>
                  <a:srgbClr val="56585B"/>
                </a:solidFill>
                <a:ea typeface="MS PGothic" panose="020B0600070205080204" pitchFamily="34" charset="-128"/>
                <a:cs typeface="MS PGothic" charset="0"/>
              </a:rPr>
              <a:t>MC </a:t>
            </a:r>
            <a:r>
              <a:rPr lang="fr-BE" sz="2000" b="1" dirty="0" err="1" smtClean="0">
                <a:solidFill>
                  <a:srgbClr val="56585B"/>
                </a:solidFill>
                <a:ea typeface="MS PGothic" panose="020B0600070205080204" pitchFamily="34" charset="-128"/>
                <a:cs typeface="MS PGothic" charset="0"/>
              </a:rPr>
              <a:t>Approval</a:t>
            </a:r>
            <a:endParaRPr lang="fr-BE" sz="2000" b="1" dirty="0" smtClean="0">
              <a:solidFill>
                <a:srgbClr val="56585B"/>
              </a:solidFill>
              <a:ea typeface="MS PGothic" panose="020B0600070205080204" pitchFamily="34" charset="-128"/>
              <a:cs typeface="MS PGothic" charset="0"/>
            </a:endParaRP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fr-BE" sz="2000" b="1" dirty="0" smtClean="0">
                <a:solidFill>
                  <a:srgbClr val="56585B"/>
                </a:solidFill>
                <a:ea typeface="MS PGothic" panose="020B0600070205080204" pitchFamily="34" charset="-128"/>
                <a:cs typeface="MS PGothic" charset="0"/>
              </a:rPr>
              <a:t>Release of the AGA to the LR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fr-BE" sz="2000" b="1" dirty="0" smtClean="0">
                <a:solidFill>
                  <a:srgbClr val="56585B"/>
                </a:solidFill>
                <a:ea typeface="MS PGothic" panose="020B0600070205080204" pitchFamily="34" charset="-128"/>
                <a:cs typeface="MS PGothic" charset="0"/>
              </a:rPr>
              <a:t>Signature of the AGA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56585B"/>
                </a:solidFill>
                <a:ea typeface="MS PGothic" panose="020B0600070205080204" pitchFamily="34" charset="-128"/>
                <a:cs typeface="MS PGothic" charset="0"/>
              </a:rPr>
              <a:t>Official invitation will be </a:t>
            </a:r>
            <a:r>
              <a:rPr lang="en-GB" sz="2000" b="1" dirty="0" smtClean="0">
                <a:solidFill>
                  <a:srgbClr val="56585B"/>
                </a:solidFill>
                <a:ea typeface="MS PGothic" panose="020B0600070205080204" pitchFamily="34" charset="-128"/>
                <a:cs typeface="MS PGothic" charset="0"/>
              </a:rPr>
              <a:t>sent</a:t>
            </a:r>
            <a:endParaRPr lang="en-GB" sz="2000" b="1" dirty="0">
              <a:solidFill>
                <a:srgbClr val="56585B"/>
              </a:solidFill>
              <a:ea typeface="MS PGothic" panose="020B0600070205080204" pitchFamily="34" charset="-128"/>
              <a:cs typeface="MS PGothic" charset="0"/>
            </a:endParaRP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13AF13A-1865-4AA4-B74F-B39BE67A5D85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8298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210492" y="165463"/>
            <a:ext cx="7663542" cy="757646"/>
          </a:xfrm>
        </p:spPr>
        <p:txBody>
          <a:bodyPr/>
          <a:lstStyle/>
          <a:p>
            <a:r>
              <a:rPr lang="fr-BE" sz="3400" dirty="0" smtClean="0">
                <a:solidFill>
                  <a:schemeClr val="accent6">
                    <a:lumMod val="50000"/>
                  </a:schemeClr>
                </a:solidFill>
              </a:rPr>
              <a:t>Financial Situation – Budget Impact</a:t>
            </a:r>
            <a:endParaRPr lang="en-GB" sz="3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1555" y="1088572"/>
            <a:ext cx="7761876" cy="502660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fr-BE" sz="2000" b="1" dirty="0" smtClean="0"/>
              <a:t>Initial </a:t>
            </a:r>
            <a:r>
              <a:rPr lang="fr-BE" sz="2000" b="1" dirty="0"/>
              <a:t>Budget: 155 832,99 </a:t>
            </a:r>
            <a:r>
              <a:rPr lang="fr-BE" sz="2000" b="1" dirty="0" smtClean="0"/>
              <a:t>€  (final </a:t>
            </a:r>
            <a:r>
              <a:rPr lang="fr-BE" sz="2000" b="1" dirty="0" err="1" smtClean="0"/>
              <a:t>event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included</a:t>
            </a:r>
            <a:r>
              <a:rPr lang="fr-BE" sz="2000" b="1" dirty="0" smtClean="0"/>
              <a:t>)</a:t>
            </a:r>
            <a:endParaRPr lang="fr-BE" sz="2000" b="1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fr-BE" sz="2000" b="1" dirty="0" err="1"/>
              <a:t>Amended</a:t>
            </a:r>
            <a:r>
              <a:rPr lang="fr-BE" sz="2000" b="1" dirty="0"/>
              <a:t> Budget: 55 955,12 </a:t>
            </a:r>
            <a:r>
              <a:rPr lang="fr-BE" sz="2000" b="1" dirty="0" smtClean="0"/>
              <a:t>€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fr-BE" sz="1800" b="1" dirty="0"/>
              <a:t>The </a:t>
            </a:r>
            <a:r>
              <a:rPr lang="fr-BE" sz="1800" b="1" dirty="0" err="1"/>
              <a:t>amount</a:t>
            </a:r>
            <a:r>
              <a:rPr lang="fr-BE" sz="1800" b="1" dirty="0"/>
              <a:t> of the </a:t>
            </a:r>
            <a:r>
              <a:rPr lang="fr-BE" sz="1800" b="1" dirty="0" err="1"/>
              <a:t>amended</a:t>
            </a:r>
            <a:r>
              <a:rPr lang="fr-BE" sz="1800" b="1" dirty="0"/>
              <a:t> budget has been </a:t>
            </a:r>
            <a:r>
              <a:rPr lang="fr-BE" sz="1800" b="1" dirty="0" err="1"/>
              <a:t>calculated</a:t>
            </a:r>
            <a:r>
              <a:rPr lang="fr-BE" sz="1800" b="1" dirty="0"/>
              <a:t> </a:t>
            </a:r>
            <a:r>
              <a:rPr lang="fr-BE" sz="1800" b="1" dirty="0" err="1"/>
              <a:t>based</a:t>
            </a:r>
            <a:r>
              <a:rPr lang="fr-BE" sz="1800" b="1" dirty="0"/>
              <a:t> on the </a:t>
            </a:r>
            <a:r>
              <a:rPr lang="fr-BE" sz="1800" b="1" dirty="0" err="1"/>
              <a:t>financial</a:t>
            </a:r>
            <a:r>
              <a:rPr lang="fr-BE" sz="1800" b="1" dirty="0"/>
              <a:t> report </a:t>
            </a:r>
            <a:r>
              <a:rPr lang="fr-BE" sz="1800" b="1" dirty="0" err="1" smtClean="0"/>
              <a:t>issued</a:t>
            </a:r>
            <a:r>
              <a:rPr lang="fr-BE" sz="1800" b="1" dirty="0" smtClean="0"/>
              <a:t> end March </a:t>
            </a:r>
            <a:r>
              <a:rPr lang="fr-BE" sz="1800" b="1" dirty="0" err="1" smtClean="0"/>
              <a:t>taking</a:t>
            </a:r>
            <a:r>
              <a:rPr lang="fr-BE" sz="1800" b="1" dirty="0" smtClean="0"/>
              <a:t> </a:t>
            </a:r>
            <a:r>
              <a:rPr lang="fr-BE" sz="1800" b="1" dirty="0" err="1"/>
              <a:t>into</a:t>
            </a:r>
            <a:r>
              <a:rPr lang="fr-BE" sz="1800" b="1" dirty="0"/>
              <a:t> </a:t>
            </a:r>
            <a:r>
              <a:rPr lang="fr-BE" sz="1800" b="1" dirty="0" err="1"/>
              <a:t>account</a:t>
            </a:r>
            <a:r>
              <a:rPr lang="fr-BE" sz="1800" b="1" dirty="0"/>
              <a:t> the </a:t>
            </a:r>
            <a:r>
              <a:rPr lang="fr-BE" sz="1800" b="1" dirty="0" err="1"/>
              <a:t>accruals</a:t>
            </a:r>
            <a:r>
              <a:rPr lang="fr-BE" sz="1800" b="1" dirty="0"/>
              <a:t> </a:t>
            </a:r>
            <a:r>
              <a:rPr lang="fr-BE" sz="1800" b="1" dirty="0" smtClean="0"/>
              <a:t>at </a:t>
            </a:r>
            <a:r>
              <a:rPr lang="fr-BE" sz="1800" b="1" dirty="0" err="1" smtClean="0"/>
              <a:t>that</a:t>
            </a:r>
            <a:r>
              <a:rPr lang="fr-BE" sz="1800" b="1" dirty="0" smtClean="0"/>
              <a:t> moment.</a:t>
            </a:r>
            <a:endParaRPr lang="en-GB" sz="1800" b="1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None/>
            </a:pPr>
            <a:endParaRPr lang="fr-BE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13AF13A-1865-4AA4-B74F-B39BE67A5D85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25" y="2909926"/>
            <a:ext cx="7001800" cy="379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67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288869" y="130629"/>
            <a:ext cx="6934562" cy="914400"/>
          </a:xfrm>
        </p:spPr>
        <p:txBody>
          <a:bodyPr/>
          <a:lstStyle/>
          <a:p>
            <a:r>
              <a:rPr lang="fr-BE" dirty="0" smtClean="0"/>
              <a:t> </a:t>
            </a:r>
            <a:r>
              <a:rPr lang="fr-BE" dirty="0" err="1" smtClean="0">
                <a:solidFill>
                  <a:schemeClr val="accent6">
                    <a:lumMod val="50000"/>
                  </a:schemeClr>
                </a:solidFill>
              </a:rPr>
              <a:t>Activities</a:t>
            </a:r>
            <a:r>
              <a:rPr lang="fr-BE" dirty="0" smtClean="0">
                <a:solidFill>
                  <a:schemeClr val="accent6">
                    <a:lumMod val="50000"/>
                  </a:schemeClr>
                </a:solidFill>
              </a:rPr>
              <a:t> &amp; </a:t>
            </a:r>
            <a:r>
              <a:rPr lang="fr-BE" dirty="0" err="1" smtClean="0">
                <a:solidFill>
                  <a:schemeClr val="accent6">
                    <a:lumMod val="50000"/>
                  </a:schemeClr>
                </a:solidFill>
              </a:rPr>
              <a:t>Expenditures</a:t>
            </a:r>
            <a:r>
              <a:rPr lang="fr-BE" sz="9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fr-BE" sz="9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BE" sz="9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fr-BE" sz="1600" dirty="0" smtClean="0">
                <a:solidFill>
                  <a:schemeClr val="accent6">
                    <a:lumMod val="50000"/>
                  </a:schemeClr>
                </a:solidFill>
              </a:rPr>
              <a:t>GP till 30/04/2016</a:t>
            </a:r>
          </a:p>
          <a:p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92" y="2483767"/>
            <a:ext cx="8672467" cy="349902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39635" y="792480"/>
            <a:ext cx="7883796" cy="5322697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fr-BE" sz="800" b="1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BE" sz="2000" b="1" dirty="0" smtClean="0"/>
              <a:t>2 Meetings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BE" sz="2000" b="1" dirty="0" smtClean="0"/>
              <a:t>10 </a:t>
            </a:r>
            <a:r>
              <a:rPr lang="fr-BE" sz="2000" b="1" dirty="0" err="1" smtClean="0"/>
              <a:t>STSM’s</a:t>
            </a:r>
            <a:endParaRPr lang="fr-BE" sz="2000" b="1" dirty="0" smtClean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BE" sz="2000" b="1" dirty="0" smtClean="0"/>
              <a:t>1 Training </a:t>
            </a:r>
            <a:r>
              <a:rPr lang="fr-BE" sz="2000" b="1" dirty="0" err="1" smtClean="0"/>
              <a:t>School</a:t>
            </a:r>
            <a:endParaRPr lang="fr-BE" sz="2000" b="1" dirty="0" smtClean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BE" sz="2000" b="1" dirty="0" err="1" smtClean="0"/>
              <a:t>Dissemination</a:t>
            </a:r>
            <a:r>
              <a:rPr lang="fr-BE" sz="2000" b="1" dirty="0" smtClean="0"/>
              <a:t>: </a:t>
            </a:r>
            <a:r>
              <a:rPr lang="fr-BE" sz="2000" b="1" dirty="0" err="1" smtClean="0"/>
              <a:t>Website</a:t>
            </a:r>
            <a:endParaRPr lang="fr-BE" sz="2000" b="1" dirty="0"/>
          </a:p>
          <a:p>
            <a:pPr>
              <a:buFont typeface="Wingdings" panose="05000000000000000000" pitchFamily="2" charset="2"/>
              <a:buChar char="§"/>
            </a:pP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13AF13A-1865-4AA4-B74F-B39BE67A5D85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1203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471749" y="226424"/>
            <a:ext cx="6751682" cy="679268"/>
          </a:xfrm>
        </p:spPr>
        <p:txBody>
          <a:bodyPr/>
          <a:lstStyle/>
          <a:p>
            <a:r>
              <a:rPr lang="fr-BE" dirty="0" err="1" smtClean="0">
                <a:solidFill>
                  <a:schemeClr val="accent6">
                    <a:lumMod val="50000"/>
                  </a:schemeClr>
                </a:solidFill>
              </a:rPr>
              <a:t>Reminder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18011" y="992778"/>
            <a:ext cx="7805419" cy="5122400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BE" sz="2800" dirty="0" smtClean="0"/>
              <a:t>YFR must </a:t>
            </a:r>
            <a:r>
              <a:rPr lang="fr-BE" sz="2800" dirty="0" err="1" smtClean="0"/>
              <a:t>be</a:t>
            </a:r>
            <a:r>
              <a:rPr lang="fr-BE" sz="2800" dirty="0" smtClean="0"/>
              <a:t> </a:t>
            </a:r>
            <a:r>
              <a:rPr lang="fr-BE" sz="2800" dirty="0" err="1" smtClean="0"/>
              <a:t>submitted</a:t>
            </a:r>
            <a:r>
              <a:rPr lang="fr-BE" sz="2800" dirty="0" smtClean="0"/>
              <a:t> by 29/06/2016 </a:t>
            </a:r>
            <a:r>
              <a:rPr lang="fr-BE" sz="2800" dirty="0" err="1" smtClean="0"/>
              <a:t>latest</a:t>
            </a:r>
            <a:r>
              <a:rPr lang="fr-BE" sz="2800" dirty="0" smtClean="0"/>
              <a:t>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BE" sz="2800" u="sng" dirty="0" smtClean="0"/>
              <a:t>Deadlines</a:t>
            </a:r>
            <a:r>
              <a:rPr lang="fr-BE" sz="2800" dirty="0" smtClean="0"/>
              <a:t>: </a:t>
            </a:r>
          </a:p>
          <a:p>
            <a:pPr marL="742950" lvl="2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BE" sz="2800" u="sng" dirty="0" smtClean="0"/>
              <a:t>Participants</a:t>
            </a:r>
            <a:r>
              <a:rPr lang="fr-BE" sz="2800" dirty="0" smtClean="0"/>
              <a:t>:                                </a:t>
            </a:r>
            <a:r>
              <a:rPr lang="fr-BE" sz="2800" dirty="0" err="1" smtClean="0"/>
              <a:t>Submission</a:t>
            </a:r>
            <a:r>
              <a:rPr lang="fr-BE" sz="2800" dirty="0" smtClean="0"/>
              <a:t> </a:t>
            </a:r>
            <a:r>
              <a:rPr lang="fr-BE" sz="2800" dirty="0"/>
              <a:t>of TRR </a:t>
            </a:r>
            <a:r>
              <a:rPr lang="fr-BE" sz="2800" dirty="0" err="1"/>
              <a:t>within</a:t>
            </a:r>
            <a:r>
              <a:rPr lang="fr-BE" sz="2800" dirty="0"/>
              <a:t> 30 </a:t>
            </a:r>
            <a:r>
              <a:rPr lang="fr-BE" sz="2800" dirty="0" err="1"/>
              <a:t>days</a:t>
            </a:r>
            <a:r>
              <a:rPr lang="fr-BE" sz="2800" dirty="0"/>
              <a:t> </a:t>
            </a:r>
            <a:r>
              <a:rPr lang="fr-BE" sz="2800" dirty="0" err="1"/>
              <a:t>after</a:t>
            </a:r>
            <a:r>
              <a:rPr lang="fr-BE" sz="2800" dirty="0"/>
              <a:t> the end date of the meeting</a:t>
            </a:r>
          </a:p>
          <a:p>
            <a:pPr marL="742950" lvl="2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BE" sz="2800" u="sng" dirty="0" smtClean="0"/>
              <a:t>Grant Holder</a:t>
            </a:r>
            <a:r>
              <a:rPr lang="fr-BE" sz="2800" dirty="0" smtClean="0"/>
              <a:t>:                                </a:t>
            </a:r>
          </a:p>
          <a:p>
            <a:pPr marL="742950" lvl="2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BE" sz="2800" dirty="0" err="1" smtClean="0"/>
              <a:t>Payments</a:t>
            </a:r>
            <a:r>
              <a:rPr lang="fr-BE" sz="2800" dirty="0" smtClean="0"/>
              <a:t> to </a:t>
            </a:r>
            <a:r>
              <a:rPr lang="fr-BE" sz="2800" dirty="0" err="1" smtClean="0"/>
              <a:t>be</a:t>
            </a:r>
            <a:r>
              <a:rPr lang="fr-BE" sz="2800" dirty="0" smtClean="0"/>
              <a:t> </a:t>
            </a:r>
            <a:r>
              <a:rPr lang="fr-BE" sz="2800" dirty="0" err="1" smtClean="0"/>
              <a:t>processed</a:t>
            </a:r>
            <a:r>
              <a:rPr lang="fr-BE" sz="2800" dirty="0" smtClean="0"/>
              <a:t> 60 </a:t>
            </a:r>
            <a:r>
              <a:rPr lang="fr-BE" sz="2800" dirty="0" err="1" smtClean="0"/>
              <a:t>days</a:t>
            </a:r>
            <a:r>
              <a:rPr lang="fr-BE" sz="2800" dirty="0" smtClean="0"/>
              <a:t> </a:t>
            </a:r>
            <a:r>
              <a:rPr lang="fr-BE" sz="2800" dirty="0" err="1" smtClean="0"/>
              <a:t>after</a:t>
            </a:r>
            <a:r>
              <a:rPr lang="fr-BE" sz="2800" dirty="0" smtClean="0"/>
              <a:t> the end date of the meeting</a:t>
            </a:r>
          </a:p>
          <a:p>
            <a:pPr marL="3429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BE" sz="2800" dirty="0" err="1" smtClean="0"/>
              <a:t>Sign</a:t>
            </a:r>
            <a:r>
              <a:rPr lang="fr-BE" sz="2800" dirty="0" smtClean="0"/>
              <a:t> the </a:t>
            </a:r>
            <a:r>
              <a:rPr lang="fr-BE" sz="2800" dirty="0" err="1" smtClean="0"/>
              <a:t>attendance</a:t>
            </a:r>
            <a:r>
              <a:rPr lang="fr-BE" sz="2800" dirty="0" smtClean="0"/>
              <a:t> </a:t>
            </a:r>
            <a:r>
              <a:rPr lang="fr-BE" sz="2800" dirty="0" err="1" smtClean="0"/>
              <a:t>list</a:t>
            </a:r>
            <a:endParaRPr lang="fr-BE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13AF13A-1865-4AA4-B74F-B39BE67A5D85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6962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410282" y="3474373"/>
            <a:ext cx="2659062" cy="173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srgbClr val="56585B"/>
                </a:solidFill>
              </a:rPr>
              <a:t>COST – European Cooperation in Science and Technology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srgbClr val="56585B"/>
                </a:solidFill>
              </a:rPr>
              <a:t>Avenue Louise 149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srgbClr val="56585B"/>
                </a:solidFill>
              </a:rPr>
              <a:t>1050 Brussels, Belgium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srgbClr val="56585B"/>
                </a:solidFill>
              </a:rPr>
              <a:t>T: +32 (0)2 533 3800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srgbClr val="56585B"/>
                </a:solidFill>
              </a:rPr>
              <a:t>F: +32 (0)2 533 3890</a:t>
            </a:r>
          </a:p>
        </p:txBody>
      </p:sp>
      <p:sp>
        <p:nvSpPr>
          <p:cNvPr id="334851" name="Text Placeholder 3"/>
          <p:cNvSpPr txBox="1">
            <a:spLocks/>
          </p:cNvSpPr>
          <p:nvPr/>
        </p:nvSpPr>
        <p:spPr bwMode="auto">
          <a:xfrm>
            <a:off x="427873" y="5313064"/>
            <a:ext cx="432276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rgbClr val="56585B"/>
                </a:solidFill>
                <a:hlinkClick r:id="rId3"/>
              </a:rPr>
              <a:t>www.cost.eu</a:t>
            </a:r>
            <a:r>
              <a:rPr lang="en-US" sz="2800" dirty="0" smtClean="0">
                <a:solidFill>
                  <a:srgbClr val="56585B"/>
                </a:solidFill>
              </a:rPr>
              <a:t> </a:t>
            </a:r>
            <a:endParaRPr lang="en-US" sz="2800" dirty="0">
              <a:solidFill>
                <a:srgbClr val="56585B"/>
              </a:solidFill>
            </a:endParaRPr>
          </a:p>
        </p:txBody>
      </p:sp>
      <p:pic>
        <p:nvPicPr>
          <p:cNvPr id="334854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777" y="2649520"/>
            <a:ext cx="2722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prstClr val="black"/>
                </a:solidFill>
              </a:rPr>
              <a:t>Thank you!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16" name="Picture 15" descr="HiRes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543" y="2396103"/>
            <a:ext cx="3501962" cy="341176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744343" y="4842298"/>
            <a:ext cx="3058577" cy="419100"/>
            <a:chOff x="786974" y="2796247"/>
            <a:chExt cx="3975037" cy="558800"/>
          </a:xfrm>
        </p:grpSpPr>
        <p:pic>
          <p:nvPicPr>
            <p:cNvPr id="18" name="Picture 17" descr="btn_white.png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3211" y="2796247"/>
              <a:ext cx="558800" cy="558800"/>
            </a:xfrm>
            <a:prstGeom prst="rect">
              <a:avLst/>
            </a:prstGeom>
          </p:spPr>
        </p:pic>
        <p:pic>
          <p:nvPicPr>
            <p:cNvPr id="19" name="Picture 18" descr="FB-fLogo-Blue-printpackaging.tif">
              <a:hlinkClick r:id="rId8"/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974" y="2796247"/>
              <a:ext cx="513227" cy="513467"/>
            </a:xfrm>
            <a:prstGeom prst="rect">
              <a:avLst/>
            </a:prstGeom>
          </p:spPr>
        </p:pic>
        <p:pic>
          <p:nvPicPr>
            <p:cNvPr id="20" name="Picture 19" descr="Twitter_logo_blue.png">
              <a:hlinkClick r:id="rId10"/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8767" y="2801097"/>
              <a:ext cx="625610" cy="508617"/>
            </a:xfrm>
            <a:prstGeom prst="rect">
              <a:avLst/>
            </a:prstGeom>
          </p:spPr>
        </p:pic>
        <p:pic>
          <p:nvPicPr>
            <p:cNvPr id="21" name="Picture 20" descr="YouTube-icon-full_color.png">
              <a:hlinkClick r:id="rId12"/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7675" y="2892215"/>
              <a:ext cx="564510" cy="397473"/>
            </a:xfrm>
            <a:prstGeom prst="rect">
              <a:avLst/>
            </a:prstGeom>
          </p:spPr>
        </p:pic>
        <p:pic>
          <p:nvPicPr>
            <p:cNvPr id="22" name="Picture 21" descr="linkedin.png">
              <a:hlinkClick r:id="rId14"/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2056" y="2801097"/>
              <a:ext cx="552470" cy="488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270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1"/>
          <p:cNvSpPr>
            <a:spLocks noGrp="1"/>
          </p:cNvSpPr>
          <p:nvPr>
            <p:ph sz="quarter" idx="13"/>
          </p:nvPr>
        </p:nvSpPr>
        <p:spPr bwMode="auto">
          <a:xfrm>
            <a:off x="1681210" y="212776"/>
            <a:ext cx="5241929" cy="661133"/>
          </a:xfrm>
          <a:solidFill>
            <a:srgbClr val="FFFFFF">
              <a:alpha val="50000"/>
            </a:srgbClr>
          </a:solidFill>
          <a:ln w="12700">
            <a:solidFill>
              <a:srgbClr val="FCC288"/>
            </a:solidFill>
            <a:prstDash val="sys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77" tIns="44444" rIns="90477" bIns="44444" anchor="ctr"/>
          <a:lstStyle/>
          <a:p>
            <a:pPr algn="ctr" defTabSz="914400"/>
            <a:r>
              <a:rPr lang="en-US" altLang="en-US" sz="3200" kern="0" dirty="0">
                <a:solidFill>
                  <a:srgbClr val="8C8C8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COST Association	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87325" y="1504149"/>
            <a:ext cx="8469313" cy="4072403"/>
          </a:xfrm>
        </p:spPr>
        <p:txBody>
          <a:bodyPr/>
          <a:lstStyle/>
          <a:p>
            <a:pPr algn="just">
              <a:defRPr/>
            </a:pPr>
            <a:r>
              <a:rPr lang="en-GB" sz="2000" b="1" dirty="0" smtClean="0"/>
              <a:t>Resolution </a:t>
            </a:r>
            <a:r>
              <a:rPr lang="en-GB" sz="2000" b="1" dirty="0"/>
              <a:t>adopted by all the Representatives of the Governments of the 35 COST Member Countries on 6 September 2013, </a:t>
            </a:r>
            <a:r>
              <a:rPr lang="en-GB" sz="2000" b="1" dirty="0">
                <a:solidFill>
                  <a:schemeClr val="tx2"/>
                </a:solidFill>
              </a:rPr>
              <a:t>the ‘COST Association’ was established on </a:t>
            </a:r>
            <a:r>
              <a:rPr lang="en-GB" sz="2000" b="1" u="sng" dirty="0">
                <a:solidFill>
                  <a:schemeClr val="tx2"/>
                </a:solidFill>
              </a:rPr>
              <a:t>19 September 2013</a:t>
            </a:r>
            <a:r>
              <a:rPr lang="en-GB" sz="2000" b="1" dirty="0">
                <a:solidFill>
                  <a:schemeClr val="tx2"/>
                </a:solidFill>
              </a:rPr>
              <a:t> with the aim of providing the legal entity for the implementation of COST </a:t>
            </a:r>
            <a:r>
              <a:rPr lang="en-GB" sz="2000" b="1" dirty="0" smtClean="0">
                <a:solidFill>
                  <a:schemeClr val="tx2"/>
                </a:solidFill>
              </a:rPr>
              <a:t>activities</a:t>
            </a:r>
            <a:endParaRPr lang="en-GB" sz="2000" b="1" dirty="0">
              <a:solidFill>
                <a:schemeClr val="tx2"/>
              </a:solidFill>
            </a:endParaRPr>
          </a:p>
          <a:p>
            <a:pPr marL="0" indent="0" algn="just">
              <a:buFont typeface="Arial"/>
              <a:buNone/>
              <a:defRPr/>
            </a:pPr>
            <a:endParaRPr lang="en-GB" sz="2000" dirty="0"/>
          </a:p>
          <a:p>
            <a:pPr algn="just">
              <a:defRPr/>
            </a:pPr>
            <a:r>
              <a:rPr lang="en-GB" sz="2000" dirty="0"/>
              <a:t>The COST Association </a:t>
            </a:r>
            <a:r>
              <a:rPr lang="en-GB" sz="2000" dirty="0" smtClean="0"/>
              <a:t>is established </a:t>
            </a:r>
            <a:r>
              <a:rPr lang="en-GB" sz="2000" dirty="0"/>
              <a:t>as an </a:t>
            </a:r>
            <a:r>
              <a:rPr lang="en-GB" sz="2000" b="1" dirty="0">
                <a:solidFill>
                  <a:schemeClr val="tx2"/>
                </a:solidFill>
              </a:rPr>
              <a:t>International Non-Profit Association under Belgian law </a:t>
            </a:r>
            <a:r>
              <a:rPr lang="en-GB" sz="2000" dirty="0"/>
              <a:t>(AISBL). </a:t>
            </a:r>
            <a:endParaRPr lang="en-GB" sz="2000" dirty="0" smtClean="0"/>
          </a:p>
          <a:p>
            <a:pPr algn="just">
              <a:defRPr/>
            </a:pPr>
            <a:endParaRPr lang="en-GB" sz="2000" dirty="0" smtClean="0"/>
          </a:p>
          <a:p>
            <a:pPr algn="just">
              <a:defRPr/>
            </a:pPr>
            <a:r>
              <a:rPr lang="en-US" sz="2000" dirty="0" smtClean="0"/>
              <a:t>The Committee </a:t>
            </a:r>
            <a:r>
              <a:rPr lang="en-US" sz="2000" dirty="0"/>
              <a:t>of Senior Officials has decided in its 194th CSO meeting held on 12-13 </a:t>
            </a:r>
            <a:r>
              <a:rPr lang="en-US" sz="2000" dirty="0" smtClean="0"/>
              <a:t>May 2015 </a:t>
            </a:r>
            <a:r>
              <a:rPr lang="en-US" sz="2000" dirty="0"/>
              <a:t>in Stockholm to include </a:t>
            </a:r>
            <a:r>
              <a:rPr lang="en-GB" sz="2000" b="1" dirty="0">
                <a:solidFill>
                  <a:srgbClr val="2A688E"/>
                </a:solidFill>
              </a:rPr>
              <a:t>Montenegro</a:t>
            </a:r>
            <a:r>
              <a:rPr lang="en-US" sz="2000" dirty="0" smtClean="0"/>
              <a:t> </a:t>
            </a:r>
            <a:r>
              <a:rPr lang="en-US" sz="2000" dirty="0"/>
              <a:t>as the </a:t>
            </a:r>
            <a:r>
              <a:rPr lang="en-US" sz="2000" b="1" dirty="0">
                <a:solidFill>
                  <a:srgbClr val="2A688E"/>
                </a:solidFill>
              </a:rPr>
              <a:t>36th COST Member Country</a:t>
            </a:r>
            <a:r>
              <a:rPr lang="en-US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4849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30026" y="6342894"/>
            <a:ext cx="570442" cy="365125"/>
          </a:xfrm>
          <a:prstGeom prst="rect">
            <a:avLst/>
          </a:prstGeom>
        </p:spPr>
        <p:txBody>
          <a:bodyPr/>
          <a:lstStyle/>
          <a:p>
            <a:fld id="{464A07AF-66D7-C348-9F8E-91228B10943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023" y="1000184"/>
            <a:ext cx="855297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chemeClr val="accent2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3 </a:t>
            </a:r>
            <a:r>
              <a:rPr lang="en-GB" sz="2000" b="1" dirty="0">
                <a:solidFill>
                  <a:schemeClr val="accent2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I</a:t>
            </a:r>
            <a:r>
              <a:rPr lang="en-GB" sz="2000" b="1" dirty="0" smtClean="0">
                <a:solidFill>
                  <a:schemeClr val="accent2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ndependent </a:t>
            </a:r>
            <a:r>
              <a:rPr lang="en-GB" sz="2000" b="1" dirty="0">
                <a:solidFill>
                  <a:schemeClr val="accent2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External </a:t>
            </a:r>
            <a:r>
              <a:rPr lang="en-GB" sz="2000" b="1" dirty="0" smtClean="0">
                <a:solidFill>
                  <a:schemeClr val="accent2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Experts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2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COST Expert data base 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2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CV + expertise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2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Validated by the COST SC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F47729"/>
              </a:buClr>
            </a:pPr>
            <a:endParaRPr lang="en-GB" sz="1000" dirty="0" smtClean="0">
              <a:solidFill>
                <a:schemeClr val="accent2"/>
              </a:solidFill>
              <a:latin typeface="Arial"/>
              <a:ea typeface="MS PGothic" panose="020B0600070205080204" pitchFamily="34" charset="-128"/>
              <a:cs typeface="MS PGothic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Remote peer-review evaluation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R</a:t>
            </a:r>
            <a:r>
              <a:rPr lang="en-GB" sz="2000" b="1" dirty="0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emote consensus </a:t>
            </a:r>
            <a:r>
              <a:rPr lang="en-GB" sz="2000" dirty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shall be sought between the </a:t>
            </a:r>
            <a:r>
              <a:rPr lang="en-GB" sz="2000" dirty="0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Independent </a:t>
            </a:r>
            <a:r>
              <a:rPr lang="en-GB" sz="2000" dirty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External Experts </a:t>
            </a:r>
            <a:endParaRPr lang="en-GB" sz="2000" dirty="0" smtClean="0">
              <a:solidFill>
                <a:srgbClr val="56585B"/>
              </a:solidFill>
              <a:latin typeface="Arial"/>
              <a:ea typeface="MS PGothic" panose="020B0600070205080204" pitchFamily="34" charset="-128"/>
              <a:cs typeface="MS PGothic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The </a:t>
            </a:r>
            <a:r>
              <a:rPr lang="en-GB" sz="2000" b="1" dirty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consensus shall not be imposed</a:t>
            </a:r>
            <a:r>
              <a:rPr lang="en-GB" sz="2000" dirty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; independent External Experts may maintain their views on the </a:t>
            </a:r>
            <a:r>
              <a:rPr lang="en-GB" sz="2000" dirty="0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proposal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chemeClr val="tx2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Eventual differences in opinion of the experts resulting in a non-consensual decision will be handled and arbitrated by the Review Panel</a:t>
            </a:r>
            <a:endParaRPr lang="en-GB" sz="2000" b="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1376783" y="233138"/>
            <a:ext cx="7289697" cy="709240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dirty="0" smtClean="0">
                <a:solidFill>
                  <a:schemeClr val="tx2"/>
                </a:solidFill>
              </a:rPr>
              <a:t>Step1: External Remote Evaluation</a:t>
            </a:r>
            <a:endParaRPr lang="en-GB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52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30026" y="6342894"/>
            <a:ext cx="570442" cy="365125"/>
          </a:xfrm>
          <a:prstGeom prst="rect">
            <a:avLst/>
          </a:prstGeom>
        </p:spPr>
        <p:txBody>
          <a:bodyPr/>
          <a:lstStyle/>
          <a:p>
            <a:fld id="{464A07AF-66D7-C348-9F8E-91228B10943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215" y="1057154"/>
            <a:ext cx="8786101" cy="4462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By Review </a:t>
            </a:r>
            <a:r>
              <a:rPr lang="en-GB" sz="2000" b="1" dirty="0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Panels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2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Active researchers, engineers or scholars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2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Appointed by COST National Coordinators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en-GB" i="1" dirty="0" smtClean="0">
                <a:solidFill>
                  <a:schemeClr val="accent2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Ad hoc </a:t>
            </a:r>
            <a:r>
              <a:rPr lang="en-GB" dirty="0" smtClean="0">
                <a:solidFill>
                  <a:schemeClr val="accent2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Review Panels set by the COST Association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2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Validated by the COST Scientific Committee</a:t>
            </a:r>
            <a:r>
              <a:rPr lang="en-GB" b="1" dirty="0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F47729"/>
              </a:buClr>
            </a:pPr>
            <a:endParaRPr lang="en-GB" sz="1000" dirty="0" smtClean="0">
              <a:solidFill>
                <a:srgbClr val="56585B"/>
              </a:solidFill>
              <a:latin typeface="Arial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Reviewing and validating </a:t>
            </a:r>
            <a:r>
              <a:rPr lang="en-GB" sz="2000" dirty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all the Consensus Reports and </a:t>
            </a:r>
            <a:r>
              <a:rPr lang="en-GB" sz="2000" dirty="0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marks</a:t>
            </a:r>
            <a:endParaRPr lang="en-GB" sz="2000" dirty="0">
              <a:solidFill>
                <a:srgbClr val="56585B"/>
              </a:solidFill>
              <a:latin typeface="Arial"/>
              <a:ea typeface="MS PGothic" panose="020B0600070205080204" pitchFamily="34" charset="-128"/>
              <a:cs typeface="MS PGothic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Resolving the differences </a:t>
            </a:r>
            <a:r>
              <a:rPr lang="en-GB" sz="2000" dirty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in opinions among the Independent External Experts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After validation of consensus reports and marks, </a:t>
            </a:r>
            <a:r>
              <a:rPr lang="en-GB" sz="2000" b="1" dirty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rank the proposals above the </a:t>
            </a:r>
            <a:r>
              <a:rPr lang="en-GB" sz="2000" b="1" dirty="0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threshold</a:t>
            </a:r>
            <a:endParaRPr lang="en-GB" sz="2000" dirty="0" smtClean="0">
              <a:solidFill>
                <a:srgbClr val="56585B"/>
              </a:solidFill>
              <a:latin typeface="Arial"/>
              <a:ea typeface="MS PGothic" panose="020B0600070205080204" pitchFamily="34" charset="-128"/>
              <a:cs typeface="MS PGothic" charset="0"/>
            </a:endParaRPr>
          </a:p>
          <a:p>
            <a:pPr marL="342900" indent="-342900">
              <a:spcBef>
                <a:spcPct val="20000"/>
              </a:spcBef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For the proposals above the threshold, identify those that indicate </a:t>
            </a:r>
            <a:r>
              <a:rPr lang="en-GB" sz="2000" b="1" dirty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emerging issues or potentially important future developments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13232" y="217434"/>
            <a:ext cx="7101193" cy="70924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800" b="1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dirty="0" smtClean="0">
                <a:solidFill>
                  <a:schemeClr val="tx2"/>
                </a:solidFill>
              </a:rPr>
              <a:t>Step 2: Revision and Quality check</a:t>
            </a:r>
          </a:p>
        </p:txBody>
      </p:sp>
    </p:spTree>
    <p:extLst>
      <p:ext uri="{BB962C8B-B14F-4D97-AF65-F5344CB8AC3E}">
        <p14:creationId xmlns:p14="http://schemas.microsoft.com/office/powerpoint/2010/main" val="121125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30026" y="6342894"/>
            <a:ext cx="570442" cy="365125"/>
          </a:xfrm>
          <a:prstGeom prst="rect">
            <a:avLst/>
          </a:prstGeom>
        </p:spPr>
        <p:txBody>
          <a:bodyPr/>
          <a:lstStyle/>
          <a:p>
            <a:fld id="{464A07AF-66D7-C348-9F8E-91228B10943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410" y="1099153"/>
            <a:ext cx="8763846" cy="45366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By </a:t>
            </a:r>
            <a:r>
              <a:rPr lang="en-GB" sz="2000" b="1" dirty="0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the COST Scientific Committee</a:t>
            </a:r>
            <a:endParaRPr lang="en-GB" sz="2000" b="1" dirty="0">
              <a:solidFill>
                <a:srgbClr val="56585B"/>
              </a:solidFill>
              <a:latin typeface="Arial"/>
              <a:ea typeface="MS PGothic" panose="020B0600070205080204" pitchFamily="34" charset="-128"/>
              <a:cs typeface="MS PGothic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36 high-level experts representing the 35 COST Member Countries and 1 Cooperating state (Israel)</a:t>
            </a:r>
            <a:endParaRPr lang="en-GB" dirty="0">
              <a:solidFill>
                <a:srgbClr val="56585B"/>
              </a:solidFill>
              <a:latin typeface="Arial"/>
              <a:ea typeface="MS PGothic" panose="020B0600070205080204" pitchFamily="34" charset="-128"/>
              <a:cs typeface="MS PGothic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Appointed by and reports to CSO</a:t>
            </a:r>
            <a:endParaRPr lang="en-GB" dirty="0">
              <a:solidFill>
                <a:srgbClr val="56585B"/>
              </a:solidFill>
              <a:latin typeface="Arial"/>
              <a:ea typeface="MS PGothic" panose="020B0600070205080204" pitchFamily="34" charset="-128"/>
              <a:cs typeface="MS PGothic" charset="0"/>
            </a:endParaRPr>
          </a:p>
          <a:p>
            <a:pPr>
              <a:spcBef>
                <a:spcPct val="20000"/>
              </a:spcBef>
              <a:buClr>
                <a:srgbClr val="F47729"/>
              </a:buClr>
            </a:pPr>
            <a:endParaRPr lang="en-GB" sz="1000" dirty="0">
              <a:solidFill>
                <a:srgbClr val="56585B"/>
              </a:solidFill>
              <a:latin typeface="Arial"/>
              <a:ea typeface="MS PGothic" panose="020B0600070205080204" pitchFamily="34" charset="-128"/>
              <a:cs typeface="MS PGothic" charset="0"/>
            </a:endParaRPr>
          </a:p>
          <a:p>
            <a:pPr marL="342900" indent="-342900">
              <a:spcBef>
                <a:spcPct val="20000"/>
              </a:spcBef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2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Shall select among the ranked list of proposals received from the Review Panels by discriminating among proposals with the same marks, taking into account the </a:t>
            </a:r>
            <a:r>
              <a:rPr lang="en-GB" sz="2000" b="1" dirty="0">
                <a:solidFill>
                  <a:schemeClr val="tx2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COST mission and policies </a:t>
            </a:r>
            <a:endParaRPr lang="en-GB" sz="2000" b="1" dirty="0" smtClean="0">
              <a:solidFill>
                <a:schemeClr val="tx2"/>
              </a:solidFill>
              <a:latin typeface="Arial"/>
              <a:ea typeface="MS PGothic" panose="020B0600070205080204" pitchFamily="34" charset="-128"/>
              <a:cs typeface="MS PGothic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56585B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Focus on </a:t>
            </a:r>
            <a:r>
              <a:rPr lang="en-GB" b="1" dirty="0">
                <a:solidFill>
                  <a:schemeClr val="tx2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Exc</a:t>
            </a:r>
            <a:r>
              <a:rPr lang="en-GB" b="1" dirty="0" smtClean="0">
                <a:solidFill>
                  <a:schemeClr val="tx2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ellence </a:t>
            </a:r>
            <a:r>
              <a:rPr lang="en-GB" b="1" dirty="0">
                <a:solidFill>
                  <a:schemeClr val="tx2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and </a:t>
            </a:r>
            <a:r>
              <a:rPr lang="en-GB" b="1" dirty="0" smtClean="0">
                <a:solidFill>
                  <a:schemeClr val="tx2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Inclusiveness </a:t>
            </a:r>
          </a:p>
          <a:p>
            <a:pPr marL="342900" indent="-342900">
              <a:spcBef>
                <a:spcPct val="20000"/>
              </a:spcBef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chemeClr val="tx2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Balanced COST Action portfolio</a:t>
            </a:r>
            <a:r>
              <a:rPr lang="en-GB" sz="2000" dirty="0" smtClean="0">
                <a:solidFill>
                  <a:schemeClr val="accent2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, by ensuring the coverage of all S&amp;T fields</a:t>
            </a:r>
          </a:p>
          <a:p>
            <a:pPr marL="342900" indent="-342900">
              <a:spcBef>
                <a:spcPct val="20000"/>
              </a:spcBef>
              <a:buClr>
                <a:srgbClr val="F47729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2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S</a:t>
            </a:r>
            <a:r>
              <a:rPr lang="en-GB" sz="2000" dirty="0" smtClean="0">
                <a:solidFill>
                  <a:schemeClr val="accent2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hall </a:t>
            </a:r>
            <a:r>
              <a:rPr lang="en-GB" sz="2000" dirty="0">
                <a:solidFill>
                  <a:schemeClr val="accent2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submit the final ranked list of selected proposals to the CSO for </a:t>
            </a:r>
            <a:r>
              <a:rPr lang="en-GB" sz="2000" dirty="0" smtClean="0">
                <a:solidFill>
                  <a:schemeClr val="accent2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approval</a:t>
            </a:r>
            <a:endParaRPr lang="en-GB" sz="2000" dirty="0">
              <a:solidFill>
                <a:schemeClr val="accent2"/>
              </a:solidFill>
              <a:latin typeface="Arial"/>
              <a:ea typeface="MS PGothic" panose="020B0600070205080204" pitchFamily="34" charset="-128"/>
              <a:cs typeface="MS PGothic" charset="0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200" dirty="0">
              <a:solidFill>
                <a:srgbClr val="56585B"/>
              </a:solidFill>
              <a:latin typeface="Arial"/>
            </a:endParaRPr>
          </a:p>
        </p:txBody>
      </p:sp>
      <p:sp>
        <p:nvSpPr>
          <p:cNvPr id="8" name="Content Placeholder 2"/>
          <p:cNvSpPr txBox="1">
            <a:spLocks noGrp="1"/>
          </p:cNvSpPr>
          <p:nvPr>
            <p:ph sz="quarter" idx="13"/>
          </p:nvPr>
        </p:nvSpPr>
        <p:spPr>
          <a:xfrm>
            <a:off x="1351279" y="249567"/>
            <a:ext cx="4804821" cy="849586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800" b="1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dirty="0" smtClean="0">
                <a:solidFill>
                  <a:schemeClr val="tx2"/>
                </a:solidFill>
              </a:rPr>
              <a:t>Step 3 : Selection </a:t>
            </a:r>
            <a:endParaRPr lang="en-GB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86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17"/>
          <p:cNvSpPr/>
          <p:nvPr/>
        </p:nvSpPr>
        <p:spPr>
          <a:xfrm>
            <a:off x="3319792" y="3890542"/>
            <a:ext cx="302052" cy="469171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2769261" y="2064857"/>
            <a:ext cx="302052" cy="469171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4203" y="5140647"/>
            <a:ext cx="3672222" cy="3626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5747" y="172067"/>
            <a:ext cx="8075053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chemeClr val="tx2"/>
                </a:solidFill>
                <a:latin typeface="+mn-lt"/>
              </a:rPr>
              <a:t>COST Association organisation </a:t>
            </a:r>
            <a:r>
              <a:rPr lang="en-GB" sz="2800" b="1" dirty="0" smtClean="0">
                <a:solidFill>
                  <a:schemeClr val="tx2"/>
                </a:solidFill>
                <a:latin typeface="+mn-lt"/>
              </a:rPr>
              <a:t>and </a:t>
            </a:r>
            <a:r>
              <a:rPr lang="en-GB" sz="2800" b="1" dirty="0">
                <a:solidFill>
                  <a:schemeClr val="tx2"/>
                </a:solidFill>
                <a:latin typeface="+mn-lt"/>
              </a:rPr>
              <a:t>relation with other actors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7832" y="3556557"/>
            <a:ext cx="173477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Executive </a:t>
            </a: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Board</a:t>
            </a:r>
            <a:endParaRPr 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5075" y="3645414"/>
            <a:ext cx="205376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Scientific Committee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4266" y="5164735"/>
            <a:ext cx="1633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COST Actions</a:t>
            </a:r>
          </a:p>
        </p:txBody>
      </p:sp>
      <p:sp>
        <p:nvSpPr>
          <p:cNvPr id="2" name="Down Arrow 1"/>
          <p:cNvSpPr/>
          <p:nvPr/>
        </p:nvSpPr>
        <p:spPr>
          <a:xfrm>
            <a:off x="3303872" y="3083048"/>
            <a:ext cx="302052" cy="469171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6411132" y="4367504"/>
            <a:ext cx="385400" cy="77314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64364" y="2552131"/>
            <a:ext cx="5250733" cy="236391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055567" y="4233064"/>
            <a:ext cx="2789033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COST National Coordinators</a:t>
            </a:r>
          </a:p>
        </p:txBody>
      </p:sp>
      <p:sp>
        <p:nvSpPr>
          <p:cNvPr id="24" name="Down Arrow 23"/>
          <p:cNvSpPr/>
          <p:nvPr/>
        </p:nvSpPr>
        <p:spPr>
          <a:xfrm rot="18827191">
            <a:off x="5995264" y="2858163"/>
            <a:ext cx="302052" cy="100584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81155" y="2776732"/>
            <a:ext cx="4472571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Committee Senior Officials </a:t>
            </a: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(</a:t>
            </a:r>
            <a:r>
              <a:rPr lang="en-US" sz="1600" i="1" dirty="0" smtClean="0">
                <a:solidFill>
                  <a:prstClr val="black"/>
                </a:solidFill>
                <a:cs typeface="Arial" panose="020B0604020202020204" pitchFamily="34" charset="0"/>
              </a:rPr>
              <a:t>General Assembly</a:t>
            </a: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endParaRPr 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88615" y="5921662"/>
            <a:ext cx="4275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See: </a:t>
            </a:r>
            <a:r>
              <a:rPr lang="en-GB" dirty="0" smtClean="0">
                <a:solidFill>
                  <a:srgbClr val="0070C0"/>
                </a:solidFill>
              </a:rPr>
              <a:t>http</a:t>
            </a:r>
            <a:r>
              <a:rPr lang="en-GB" dirty="0">
                <a:solidFill>
                  <a:srgbClr val="0070C0"/>
                </a:solidFill>
              </a:rPr>
              <a:t>://www.cost.eu/about_cost/who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313" y="1730017"/>
            <a:ext cx="4297680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cs typeface="Arial" panose="020B0604020202020204" pitchFamily="34" charset="0"/>
              </a:rPr>
              <a:t>Ministerial Conferences </a:t>
            </a:r>
            <a:r>
              <a:rPr lang="en-US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(every five years)</a:t>
            </a:r>
            <a:endParaRPr lang="en-US" sz="16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4036979" y="4662947"/>
            <a:ext cx="302052" cy="469171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9999" y="4370331"/>
            <a:ext cx="3495675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COST Association Administration</a:t>
            </a:r>
            <a:endParaRPr 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4311964" y="3323220"/>
            <a:ext cx="1975639" cy="63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chemeClr val="bg1">
                    <a:lumMod val="65000"/>
                  </a:schemeClr>
                </a:solidFill>
              </a:rPr>
              <a:t>COST </a:t>
            </a:r>
          </a:p>
          <a:p>
            <a:pPr algn="ctr"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chemeClr val="bg1">
                    <a:lumMod val="65000"/>
                  </a:schemeClr>
                </a:solidFill>
              </a:rPr>
              <a:t>Association</a:t>
            </a:r>
          </a:p>
        </p:txBody>
      </p:sp>
      <p:sp>
        <p:nvSpPr>
          <p:cNvPr id="29" name="Slide Number Placeholder 3"/>
          <p:cNvSpPr txBox="1">
            <a:spLocks/>
          </p:cNvSpPr>
          <p:nvPr/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 smtClean="0">
                <a:latin typeface="Arial" panose="020B0604020202020204" pitchFamily="34" charset="0"/>
              </a:rPr>
              <a:t>26</a:t>
            </a: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2425" y="1208660"/>
            <a:ext cx="8492175" cy="450381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1550596" y="1377488"/>
            <a:ext cx="465970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Committee Senior </a:t>
            </a:r>
            <a:r>
              <a:rPr lang="en-US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Officials</a:t>
            </a:r>
            <a:endParaRPr lang="en-US" sz="2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817012" y="2700472"/>
            <a:ext cx="7283431" cy="3038331"/>
          </a:xfrm>
          <a:prstGeom prst="wedgeRectCallout">
            <a:avLst>
              <a:gd name="adj1" fmla="val -1892"/>
              <a:gd name="adj2" fmla="val -75807"/>
            </a:avLst>
          </a:prstGeom>
          <a:solidFill>
            <a:schemeClr val="bg1">
              <a:lumMod val="95000"/>
            </a:schemeClr>
          </a:solidFill>
          <a:ln>
            <a:solidFill>
              <a:srgbClr val="8C8C8C"/>
            </a:solidFill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solidFill>
                  <a:srgbClr val="56585B"/>
                </a:solidFill>
                <a:latin typeface="Arial"/>
              </a:rPr>
              <a:t>Constitution</a:t>
            </a:r>
            <a:r>
              <a:rPr lang="en-US" sz="2400" dirty="0">
                <a:solidFill>
                  <a:srgbClr val="56585B"/>
                </a:solidFill>
                <a:latin typeface="Arial"/>
              </a:rPr>
              <a:t>:</a:t>
            </a:r>
          </a:p>
          <a:p>
            <a:pPr marL="571500" lvl="1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sz="2000" dirty="0" smtClean="0">
                <a:solidFill>
                  <a:srgbClr val="56585B"/>
                </a:solidFill>
                <a:latin typeface="Arial"/>
              </a:rPr>
              <a:t>2 </a:t>
            </a:r>
            <a:r>
              <a:rPr lang="en-US" sz="2000" dirty="0">
                <a:solidFill>
                  <a:srgbClr val="56585B"/>
                </a:solidFill>
                <a:latin typeface="Arial"/>
              </a:rPr>
              <a:t>representatives per COST Country</a:t>
            </a:r>
          </a:p>
          <a:p>
            <a:pPr marL="228600" lvl="1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56585B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solidFill>
                  <a:srgbClr val="56585B"/>
                </a:solidFill>
                <a:latin typeface="Arial"/>
              </a:rPr>
              <a:t>Responsibilities</a:t>
            </a:r>
            <a:r>
              <a:rPr lang="en-US" sz="2400" u="sng" dirty="0" smtClean="0">
                <a:solidFill>
                  <a:srgbClr val="56585B"/>
                </a:solidFill>
                <a:latin typeface="Arial"/>
              </a:rPr>
              <a:t>:</a:t>
            </a:r>
          </a:p>
          <a:p>
            <a:pPr marL="5715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6585B"/>
                </a:solidFill>
                <a:latin typeface="Arial"/>
              </a:rPr>
              <a:t>the overall strategy and steering of COST</a:t>
            </a:r>
          </a:p>
          <a:p>
            <a:pPr marL="5715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6585B"/>
                </a:solidFill>
                <a:latin typeface="Arial"/>
              </a:rPr>
              <a:t>deciding on the launching of individual </a:t>
            </a:r>
            <a:r>
              <a:rPr lang="en-US" sz="2000" dirty="0" smtClean="0">
                <a:solidFill>
                  <a:srgbClr val="56585B"/>
                </a:solidFill>
                <a:latin typeface="Arial"/>
              </a:rPr>
              <a:t>Actions</a:t>
            </a:r>
          </a:p>
          <a:p>
            <a:pPr marL="5715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6585B"/>
                </a:solidFill>
                <a:latin typeface="Arial"/>
              </a:rPr>
              <a:t>approving </a:t>
            </a:r>
            <a:r>
              <a:rPr lang="en-US" sz="2000" dirty="0">
                <a:solidFill>
                  <a:srgbClr val="56585B"/>
                </a:solidFill>
                <a:latin typeface="Arial"/>
              </a:rPr>
              <a:t>participation of institutes from countries which   </a:t>
            </a:r>
          </a:p>
          <a:p>
            <a:pPr marL="1143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56585B"/>
                </a:solidFill>
                <a:latin typeface="Arial"/>
              </a:rPr>
              <a:t>	  are </a:t>
            </a:r>
            <a:r>
              <a:rPr lang="en-US" sz="2000" dirty="0">
                <a:solidFill>
                  <a:srgbClr val="56585B"/>
                </a:solidFill>
                <a:latin typeface="Arial"/>
              </a:rPr>
              <a:t>not COST </a:t>
            </a:r>
            <a:r>
              <a:rPr lang="en-US" sz="2000" dirty="0" smtClean="0">
                <a:solidFill>
                  <a:srgbClr val="56585B"/>
                </a:solidFill>
                <a:latin typeface="Arial"/>
              </a:rPr>
              <a:t>countries</a:t>
            </a:r>
          </a:p>
          <a:p>
            <a:pPr marL="5715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6585B"/>
                </a:solidFill>
                <a:latin typeface="Arial"/>
              </a:rPr>
              <a:t>approving the </a:t>
            </a:r>
            <a:r>
              <a:rPr lang="en-US" sz="2000" dirty="0" smtClean="0">
                <a:solidFill>
                  <a:srgbClr val="56585B"/>
                </a:solidFill>
                <a:latin typeface="Arial"/>
              </a:rPr>
              <a:t>extension </a:t>
            </a:r>
            <a:r>
              <a:rPr lang="en-US" sz="2000" dirty="0">
                <a:solidFill>
                  <a:srgbClr val="56585B"/>
                </a:solidFill>
                <a:latin typeface="Arial"/>
              </a:rPr>
              <a:t>of Actions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u="sng" dirty="0">
              <a:solidFill>
                <a:srgbClr val="56585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969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17"/>
          <p:cNvSpPr/>
          <p:nvPr/>
        </p:nvSpPr>
        <p:spPr>
          <a:xfrm>
            <a:off x="3319792" y="3890542"/>
            <a:ext cx="302052" cy="469171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2769261" y="2064857"/>
            <a:ext cx="302052" cy="469171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4203" y="5140647"/>
            <a:ext cx="3672222" cy="3626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5747" y="172067"/>
            <a:ext cx="8075053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chemeClr val="tx2"/>
                </a:solidFill>
                <a:latin typeface="+mn-lt"/>
              </a:rPr>
              <a:t>COST Association organisation </a:t>
            </a:r>
            <a:r>
              <a:rPr lang="en-GB" sz="2800" b="1" dirty="0" smtClean="0">
                <a:solidFill>
                  <a:schemeClr val="tx2"/>
                </a:solidFill>
                <a:latin typeface="+mn-lt"/>
              </a:rPr>
              <a:t>and </a:t>
            </a:r>
            <a:r>
              <a:rPr lang="en-GB" sz="2800" b="1" dirty="0">
                <a:solidFill>
                  <a:schemeClr val="tx2"/>
                </a:solidFill>
                <a:latin typeface="+mn-lt"/>
              </a:rPr>
              <a:t>relation with other actors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7832" y="3556557"/>
            <a:ext cx="173477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Executive </a:t>
            </a: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Board</a:t>
            </a:r>
            <a:endParaRPr 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5075" y="3645414"/>
            <a:ext cx="205376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Scientific Committee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4266" y="5164735"/>
            <a:ext cx="1633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COST Actions</a:t>
            </a:r>
          </a:p>
        </p:txBody>
      </p:sp>
      <p:sp>
        <p:nvSpPr>
          <p:cNvPr id="2" name="Down Arrow 1"/>
          <p:cNvSpPr/>
          <p:nvPr/>
        </p:nvSpPr>
        <p:spPr>
          <a:xfrm>
            <a:off x="3303872" y="3083048"/>
            <a:ext cx="302052" cy="469171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6411132" y="4367504"/>
            <a:ext cx="385400" cy="77314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64364" y="2552131"/>
            <a:ext cx="5250733" cy="236391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055567" y="4233064"/>
            <a:ext cx="2789033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COST National Coordinators</a:t>
            </a:r>
          </a:p>
        </p:txBody>
      </p:sp>
      <p:sp>
        <p:nvSpPr>
          <p:cNvPr id="24" name="Down Arrow 23"/>
          <p:cNvSpPr/>
          <p:nvPr/>
        </p:nvSpPr>
        <p:spPr>
          <a:xfrm rot="18827191">
            <a:off x="5995264" y="2858163"/>
            <a:ext cx="302052" cy="100584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81155" y="2776732"/>
            <a:ext cx="4472571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Committee Senior Officials </a:t>
            </a: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(</a:t>
            </a:r>
            <a:r>
              <a:rPr lang="en-US" sz="1600" i="1" dirty="0" smtClean="0">
                <a:solidFill>
                  <a:prstClr val="black"/>
                </a:solidFill>
                <a:cs typeface="Arial" panose="020B0604020202020204" pitchFamily="34" charset="0"/>
              </a:rPr>
              <a:t>General Assembly</a:t>
            </a: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endParaRPr 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76069" y="6033967"/>
            <a:ext cx="427559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 smtClean="0"/>
              <a:t>See: </a:t>
            </a:r>
            <a:r>
              <a:rPr lang="en-GB" dirty="0" smtClean="0">
                <a:solidFill>
                  <a:srgbClr val="0070C0"/>
                </a:solidFill>
              </a:rPr>
              <a:t>http</a:t>
            </a:r>
            <a:r>
              <a:rPr lang="en-GB" dirty="0">
                <a:solidFill>
                  <a:srgbClr val="0070C0"/>
                </a:solidFill>
              </a:rPr>
              <a:t>://www.cost.eu/about_cost/who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313" y="1730017"/>
            <a:ext cx="4297680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cs typeface="Arial" panose="020B0604020202020204" pitchFamily="34" charset="0"/>
              </a:rPr>
              <a:t>Ministerial Conferences </a:t>
            </a:r>
            <a:r>
              <a:rPr lang="en-US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(every five years)</a:t>
            </a:r>
            <a:endParaRPr lang="en-US" sz="16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4036979" y="4662947"/>
            <a:ext cx="302052" cy="469171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9999" y="4370331"/>
            <a:ext cx="3495675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COST Association Administration</a:t>
            </a:r>
            <a:endParaRPr 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4311964" y="3323220"/>
            <a:ext cx="1975639" cy="63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chemeClr val="bg1">
                    <a:lumMod val="65000"/>
                  </a:schemeClr>
                </a:solidFill>
              </a:rPr>
              <a:t>COST </a:t>
            </a:r>
          </a:p>
          <a:p>
            <a:pPr algn="ctr"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chemeClr val="bg1">
                    <a:lumMod val="65000"/>
                  </a:schemeClr>
                </a:solidFill>
              </a:rPr>
              <a:t>Association</a:t>
            </a:r>
          </a:p>
        </p:txBody>
      </p:sp>
      <p:sp>
        <p:nvSpPr>
          <p:cNvPr id="29" name="Slide Number Placeholder 3"/>
          <p:cNvSpPr txBox="1">
            <a:spLocks/>
          </p:cNvSpPr>
          <p:nvPr/>
        </p:nvSpPr>
        <p:spPr>
          <a:xfrm>
            <a:off x="7729538" y="6343650"/>
            <a:ext cx="5715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 smtClean="0">
                <a:latin typeface="Arial" panose="020B0604020202020204" pitchFamily="34" charset="0"/>
              </a:rPr>
              <a:t>26</a:t>
            </a: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2425" y="1208661"/>
            <a:ext cx="8492175" cy="46603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3487836" y="1322099"/>
            <a:ext cx="346120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Scientific Committee</a:t>
            </a: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874162" y="2537993"/>
            <a:ext cx="7684680" cy="3328725"/>
          </a:xfrm>
          <a:prstGeom prst="wedgeRectCallout">
            <a:avLst>
              <a:gd name="adj1" fmla="val -3255"/>
              <a:gd name="adj2" fmla="val -70084"/>
            </a:avLst>
          </a:prstGeom>
          <a:solidFill>
            <a:schemeClr val="bg1">
              <a:lumMod val="95000"/>
            </a:schemeClr>
          </a:solidFill>
          <a:ln>
            <a:solidFill>
              <a:srgbClr val="8C8C8C"/>
            </a:solidFill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solidFill>
                  <a:srgbClr val="56585B"/>
                </a:solidFill>
                <a:latin typeface="Arial"/>
              </a:rPr>
              <a:t>Constitution:</a:t>
            </a:r>
          </a:p>
          <a:p>
            <a:pPr marL="571500" lvl="1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sz="2000" dirty="0" smtClean="0">
                <a:solidFill>
                  <a:srgbClr val="56585B"/>
                </a:solidFill>
                <a:latin typeface="Arial"/>
              </a:rPr>
              <a:t>36 </a:t>
            </a:r>
            <a:r>
              <a:rPr lang="en-US" sz="2000" dirty="0">
                <a:solidFill>
                  <a:srgbClr val="56585B"/>
                </a:solidFill>
                <a:latin typeface="Arial"/>
              </a:rPr>
              <a:t>high-level experts (1 per COST country)</a:t>
            </a:r>
          </a:p>
          <a:p>
            <a:pPr marL="571500" lvl="1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endParaRPr lang="en-US" sz="2000" dirty="0">
              <a:solidFill>
                <a:srgbClr val="56585B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solidFill>
                  <a:srgbClr val="56585B"/>
                </a:solidFill>
                <a:latin typeface="Arial"/>
              </a:rPr>
              <a:t>Responsibilities:</a:t>
            </a:r>
          </a:p>
          <a:p>
            <a:pPr marL="571500" lvl="1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GB" sz="2000" dirty="0">
                <a:solidFill>
                  <a:srgbClr val="56585B"/>
                </a:solidFill>
                <a:latin typeface="Arial"/>
              </a:rPr>
              <a:t>Selection of the proposals for COST Actions to be approved by the CSO</a:t>
            </a:r>
          </a:p>
          <a:p>
            <a:pPr marL="571500" lvl="1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GB" sz="2000" dirty="0">
                <a:solidFill>
                  <a:srgbClr val="56585B"/>
                </a:solidFill>
                <a:latin typeface="Arial"/>
              </a:rPr>
              <a:t>Quality control of procedures for the evaluation of proposals, monitoring of COST Actions and any other scientific activities</a:t>
            </a:r>
          </a:p>
          <a:p>
            <a:pPr marL="571500" lvl="1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GB" sz="2000" dirty="0">
                <a:solidFill>
                  <a:srgbClr val="56585B"/>
                </a:solidFill>
                <a:latin typeface="Arial"/>
              </a:rPr>
              <a:t>Impact assessment of the finished COST Actions</a:t>
            </a:r>
          </a:p>
          <a:p>
            <a:pPr marL="571500" lvl="1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GB" sz="2000" dirty="0">
                <a:solidFill>
                  <a:srgbClr val="56585B"/>
                </a:solidFill>
                <a:latin typeface="Arial"/>
              </a:rPr>
              <a:t>Contribution to COST S&amp;T strategy development. </a:t>
            </a:r>
            <a:endParaRPr lang="en-US" sz="2000" dirty="0">
              <a:solidFill>
                <a:srgbClr val="56585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162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1"/>
          <p:cNvSpPr>
            <a:spLocks noGrp="1"/>
          </p:cNvSpPr>
          <p:nvPr>
            <p:ph sz="quarter" idx="13"/>
          </p:nvPr>
        </p:nvSpPr>
        <p:spPr bwMode="auto">
          <a:xfrm>
            <a:off x="1681210" y="212776"/>
            <a:ext cx="5241929" cy="661133"/>
          </a:xfrm>
          <a:solidFill>
            <a:srgbClr val="FFFFFF">
              <a:alpha val="50000"/>
            </a:srgbClr>
          </a:solidFill>
          <a:ln w="12700">
            <a:solidFill>
              <a:srgbClr val="FCC288"/>
            </a:solidFill>
            <a:prstDash val="sys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77" tIns="44444" rIns="90477" bIns="44444" anchor="ctr"/>
          <a:lstStyle/>
          <a:p>
            <a:pPr algn="ctr" defTabSz="914400"/>
            <a:r>
              <a:rPr lang="en-GB" sz="3200" kern="0" dirty="0">
                <a:solidFill>
                  <a:srgbClr val="8C8C8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 Budget in </a:t>
            </a:r>
            <a:r>
              <a:rPr lang="en-GB" sz="3200" kern="0" dirty="0" smtClean="0">
                <a:solidFill>
                  <a:srgbClr val="8C8C8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H2020</a:t>
            </a:r>
            <a:r>
              <a:rPr lang="en-US" altLang="en-US" sz="3200" kern="0" dirty="0">
                <a:solidFill>
                  <a:srgbClr val="8C8C8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/>
          </p:nvPr>
        </p:nvSpPr>
        <p:spPr bwMode="auto">
          <a:xfrm>
            <a:off x="309563" y="1001105"/>
            <a:ext cx="8580437" cy="4789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4300" inden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GB" sz="2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EUR 300 million for 7 years from two H2020 work programmes:</a:t>
            </a:r>
          </a:p>
          <a:p>
            <a:pPr marL="360363" lvl="2" indent="-360363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</a:pPr>
            <a:r>
              <a:rPr lang="en-GB" sz="2000" dirty="0" smtClean="0"/>
              <a:t>Challenge 6 </a:t>
            </a:r>
            <a:r>
              <a:rPr lang="en-GB" altLang="en-US" sz="2000" dirty="0" smtClean="0"/>
              <a:t>“</a:t>
            </a:r>
            <a:r>
              <a:rPr lang="en-GB" sz="2000" dirty="0" smtClean="0"/>
              <a:t>Europe in a changing world – inclusive, innovative and reflective Societies</a:t>
            </a:r>
            <a:r>
              <a:rPr lang="en-GB" altLang="en-US" sz="2000" dirty="0" smtClean="0"/>
              <a:t>”</a:t>
            </a:r>
            <a:endParaRPr lang="en-GB" sz="2000" dirty="0" smtClean="0"/>
          </a:p>
          <a:p>
            <a:pPr marL="360363" lvl="2" indent="-360363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</a:pPr>
            <a:r>
              <a:rPr lang="en-GB" altLang="en-US" sz="2000" dirty="0" smtClean="0"/>
              <a:t>“</a:t>
            </a:r>
            <a:r>
              <a:rPr lang="en-GB" sz="2000" dirty="0" smtClean="0"/>
              <a:t>Spreading Excellence and Widening Participation</a:t>
            </a:r>
            <a:r>
              <a:rPr lang="en-GB" altLang="en-US" sz="2000" dirty="0" smtClean="0"/>
              <a:t>”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</a:p>
          <a:p>
            <a:pPr marL="360363" lvl="2" indent="-360363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</a:pPr>
            <a:endParaRPr lang="en-GB" sz="1400" dirty="0">
              <a:solidFill>
                <a:schemeClr val="tx2"/>
              </a:solidFill>
            </a:endParaRPr>
          </a:p>
          <a:p>
            <a:pPr marL="114300" lvl="2" indent="0">
              <a:spcBef>
                <a:spcPts val="600"/>
              </a:spcBef>
              <a:spcAft>
                <a:spcPts val="600"/>
              </a:spcAft>
              <a:buSzPct val="70000"/>
              <a:buNone/>
            </a:pPr>
            <a:r>
              <a:rPr lang="en-US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Following the publication of the work program 2016-2017, COST suffers from a budget reduction due to the "Junker Plan". </a:t>
            </a:r>
            <a:endParaRPr lang="en-GB" sz="24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360363" lvl="2" indent="-360363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Engaging for COST”: online petition </a:t>
            </a:r>
          </a:p>
          <a:p>
            <a:pPr marL="0" lvl="2" inden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None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://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www.cost.eu/petition-for-budget-stability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015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512" y="947273"/>
            <a:ext cx="8913813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GB" sz="2400" b="1" dirty="0" smtClean="0">
                <a:solidFill>
                  <a:srgbClr val="56585B"/>
                </a:solidFill>
              </a:rPr>
              <a:t>See </a:t>
            </a:r>
            <a:r>
              <a:rPr lang="en-GB" sz="2400" b="1" dirty="0" smtClean="0">
                <a:solidFill>
                  <a:srgbClr val="56585B"/>
                </a:solidFill>
                <a:hlinkClick r:id="rId3"/>
              </a:rPr>
              <a:t>http</a:t>
            </a:r>
            <a:r>
              <a:rPr lang="en-GB" sz="2400" b="1" dirty="0">
                <a:solidFill>
                  <a:srgbClr val="56585B"/>
                </a:solidFill>
                <a:hlinkClick r:id="rId3"/>
              </a:rPr>
              <a:t>://</a:t>
            </a:r>
            <a:r>
              <a:rPr lang="en-GB" sz="2400" b="1" dirty="0" smtClean="0">
                <a:solidFill>
                  <a:srgbClr val="56585B"/>
                </a:solidFill>
                <a:hlinkClick r:id="rId3"/>
              </a:rPr>
              <a:t>www.cost.eu/participate</a:t>
            </a:r>
            <a:r>
              <a:rPr lang="en-GB" sz="2400" b="1" dirty="0" smtClean="0">
                <a:solidFill>
                  <a:srgbClr val="56585B"/>
                </a:solidFill>
              </a:rPr>
              <a:t> 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defRPr/>
            </a:pPr>
            <a:endParaRPr lang="en-GB" sz="2800" b="1" dirty="0">
              <a:solidFill>
                <a:srgbClr val="56585B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5648" y="1493744"/>
            <a:ext cx="8428884" cy="4572204"/>
          </a:xfrm>
          <a:prstGeom prst="rect">
            <a:avLst/>
          </a:prstGeom>
          <a:solidFill>
            <a:schemeClr val="bg1">
              <a:alpha val="93000"/>
            </a:schemeClr>
          </a:solidFill>
          <a:ln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fontAlgn="auto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200" b="1" u="sng" dirty="0" smtClean="0">
                <a:solidFill>
                  <a:schemeClr val="tx2"/>
                </a:solidFill>
              </a:rPr>
              <a:t>New </a:t>
            </a:r>
            <a:r>
              <a:rPr lang="en-GB" sz="2200" b="1" u="sng" dirty="0">
                <a:solidFill>
                  <a:schemeClr val="tx2"/>
                </a:solidFill>
              </a:rPr>
              <a:t>Vademecum </a:t>
            </a:r>
            <a:r>
              <a:rPr lang="en-GB" sz="2200" b="1" u="sng" dirty="0" smtClean="0">
                <a:solidFill>
                  <a:schemeClr val="tx2"/>
                </a:solidFill>
              </a:rPr>
              <a:t>released</a:t>
            </a:r>
          </a:p>
          <a:p>
            <a:pPr marL="85725" indent="0" fontAlgn="auto">
              <a:spcAft>
                <a:spcPts val="0"/>
              </a:spcAft>
              <a:buClr>
                <a:schemeClr val="accent1"/>
              </a:buClr>
              <a:buNone/>
            </a:pPr>
            <a:r>
              <a:rPr lang="en-GB" sz="2200" dirty="0" smtClean="0">
                <a:solidFill>
                  <a:srgbClr val="56585B"/>
                </a:solidFill>
                <a:hlinkClick r:id="rId4"/>
              </a:rPr>
              <a:t>http</a:t>
            </a:r>
            <a:r>
              <a:rPr lang="en-GB" sz="2200" dirty="0">
                <a:solidFill>
                  <a:srgbClr val="56585B"/>
                </a:solidFill>
                <a:hlinkClick r:id="rId4"/>
              </a:rPr>
              <a:t>://</a:t>
            </a:r>
            <a:r>
              <a:rPr lang="en-GB" sz="2200" dirty="0" smtClean="0">
                <a:solidFill>
                  <a:srgbClr val="56585B"/>
                </a:solidFill>
                <a:hlinkClick r:id="rId4"/>
              </a:rPr>
              <a:t>www.cost.eu/download/COSTVademecum</a:t>
            </a:r>
            <a:endParaRPr lang="en-GB" sz="2200" dirty="0" smtClean="0">
              <a:solidFill>
                <a:srgbClr val="56585B"/>
              </a:solidFill>
            </a:endParaRPr>
          </a:p>
          <a:p>
            <a:pPr marL="85725" indent="0" fontAlgn="auto">
              <a:spcAft>
                <a:spcPts val="0"/>
              </a:spcAft>
              <a:buClr>
                <a:schemeClr val="accent1"/>
              </a:buClr>
              <a:buNone/>
            </a:pPr>
            <a:endParaRPr lang="en-GB" sz="2200" dirty="0">
              <a:solidFill>
                <a:srgbClr val="56585B"/>
              </a:solidFill>
            </a:endParaRPr>
          </a:p>
          <a:p>
            <a:pPr marL="85725" indent="0" fontAlgn="auto">
              <a:spcAft>
                <a:spcPts val="0"/>
              </a:spcAft>
              <a:buClr>
                <a:schemeClr val="accent1"/>
              </a:buClr>
              <a:buNone/>
            </a:pPr>
            <a:endParaRPr lang="en-GB" sz="2200" dirty="0" smtClean="0">
              <a:solidFill>
                <a:srgbClr val="56585B"/>
              </a:solidFill>
            </a:endParaRPr>
          </a:p>
          <a:p>
            <a:pPr marL="85725" indent="0" fontAlgn="auto">
              <a:spcAft>
                <a:spcPts val="0"/>
              </a:spcAft>
              <a:buClr>
                <a:srgbClr val="F3AB29"/>
              </a:buClr>
              <a:buNone/>
            </a:pPr>
            <a:endParaRPr lang="en-GB" sz="1000" dirty="0" smtClean="0">
              <a:solidFill>
                <a:srgbClr val="56585B"/>
              </a:solidFill>
            </a:endParaRPr>
          </a:p>
          <a:p>
            <a:pPr marL="428625" fontAlgn="auto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200" b="1" u="sng" dirty="0" smtClean="0">
                <a:solidFill>
                  <a:schemeClr val="tx2"/>
                </a:solidFill>
              </a:rPr>
              <a:t>New Guidelines for Action Management, Monitoring and Assessment</a:t>
            </a:r>
          </a:p>
          <a:p>
            <a:pPr marL="85725" indent="0" fontAlgn="auto">
              <a:spcAft>
                <a:spcPts val="0"/>
              </a:spcAft>
              <a:buClr>
                <a:schemeClr val="accent1"/>
              </a:buClr>
              <a:buNone/>
            </a:pPr>
            <a:r>
              <a:rPr lang="en-GB" sz="2200" dirty="0" smtClean="0">
                <a:solidFill>
                  <a:srgbClr val="56585B"/>
                </a:solidFill>
                <a:hlinkClick r:id="rId5"/>
              </a:rPr>
              <a:t>http</a:t>
            </a:r>
            <a:r>
              <a:rPr lang="en-GB" sz="2200" dirty="0">
                <a:solidFill>
                  <a:srgbClr val="56585B"/>
                </a:solidFill>
                <a:hlinkClick r:id="rId5"/>
              </a:rPr>
              <a:t>://</a:t>
            </a:r>
            <a:r>
              <a:rPr lang="en-GB" sz="2200" dirty="0" smtClean="0">
                <a:solidFill>
                  <a:srgbClr val="56585B"/>
                </a:solidFill>
                <a:hlinkClick r:id="rId5"/>
              </a:rPr>
              <a:t>www.cost.eu/download/Guidelines_Action_management_monitoring_assessment</a:t>
            </a:r>
            <a:r>
              <a:rPr lang="en-GB" sz="2200" dirty="0" smtClean="0">
                <a:solidFill>
                  <a:srgbClr val="56585B"/>
                </a:solidFill>
              </a:rPr>
              <a:t> </a:t>
            </a:r>
          </a:p>
          <a:p>
            <a:pPr marL="85725" indent="0" fontAlgn="auto">
              <a:spcAft>
                <a:spcPts val="0"/>
              </a:spcAft>
              <a:buClr>
                <a:schemeClr val="accent1"/>
              </a:buClr>
              <a:buNone/>
            </a:pPr>
            <a:endParaRPr lang="en-GB" sz="1000" dirty="0" smtClean="0">
              <a:solidFill>
                <a:srgbClr val="56585B"/>
              </a:solidFill>
            </a:endParaRPr>
          </a:p>
          <a:p>
            <a:pPr marL="428625" fontAlgn="auto"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200" b="1" dirty="0" smtClean="0">
                <a:solidFill>
                  <a:schemeClr val="tx2"/>
                </a:solidFill>
              </a:rPr>
              <a:t>New </a:t>
            </a:r>
            <a:r>
              <a:rPr lang="en-GB" sz="2200" b="1" dirty="0">
                <a:solidFill>
                  <a:schemeClr val="tx2"/>
                </a:solidFill>
              </a:rPr>
              <a:t>Open Call process </a:t>
            </a:r>
            <a:r>
              <a:rPr lang="en-GB" sz="2200" b="1" dirty="0" smtClean="0">
                <a:solidFill>
                  <a:schemeClr val="tx2"/>
                </a:solidFill>
              </a:rPr>
              <a:t>established</a:t>
            </a:r>
          </a:p>
          <a:p>
            <a:pPr marL="85725" indent="0" fontAlgn="auto">
              <a:spcAft>
                <a:spcPts val="0"/>
              </a:spcAft>
              <a:buClr>
                <a:schemeClr val="accent1"/>
              </a:buClr>
              <a:buNone/>
            </a:pPr>
            <a:r>
              <a:rPr lang="en-GB" sz="2200" dirty="0" smtClean="0">
                <a:solidFill>
                  <a:srgbClr val="56585B"/>
                </a:solidFill>
                <a:hlinkClick r:id="rId6"/>
              </a:rPr>
              <a:t>http</a:t>
            </a:r>
            <a:r>
              <a:rPr lang="en-GB" sz="2200" dirty="0">
                <a:solidFill>
                  <a:srgbClr val="56585B"/>
                </a:solidFill>
                <a:hlinkClick r:id="rId6"/>
              </a:rPr>
              <a:t>://www.cost.eu/participate/open_call</a:t>
            </a:r>
            <a:r>
              <a:rPr lang="en-GB" sz="2200" dirty="0">
                <a:solidFill>
                  <a:srgbClr val="56585B"/>
                </a:solidFill>
              </a:rPr>
              <a:t> </a:t>
            </a:r>
          </a:p>
          <a:p>
            <a:pPr marL="85725" indent="0" fontAlgn="auto">
              <a:spcAft>
                <a:spcPts val="0"/>
              </a:spcAft>
              <a:buClr>
                <a:schemeClr val="accent1"/>
              </a:buClr>
              <a:buNone/>
            </a:pPr>
            <a:r>
              <a:rPr lang="en-GB" sz="2200" dirty="0">
                <a:solidFill>
                  <a:srgbClr val="56585B"/>
                </a:solidFill>
              </a:rPr>
              <a:t>		</a:t>
            </a:r>
            <a:endParaRPr lang="en-GB" sz="1200" b="1" dirty="0" smtClean="0">
              <a:solidFill>
                <a:srgbClr val="8C8C8C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847083" y="298451"/>
            <a:ext cx="4746901" cy="536818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solidFill>
              <a:srgbClr val="FCC288"/>
            </a:solidFill>
            <a:prstDash val="sys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77" tIns="44444" rIns="90477" bIns="44444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3200" b="1" kern="0" dirty="0" smtClean="0">
                <a:solidFill>
                  <a:srgbClr val="8C8C8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+mn-cs"/>
              </a:rPr>
              <a:t>Updates documents</a:t>
            </a:r>
            <a:endParaRPr lang="en-GB" sz="3200" b="1" kern="0" dirty="0">
              <a:solidFill>
                <a:srgbClr val="8C8C8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4606" y="2338654"/>
            <a:ext cx="6727267" cy="86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0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122" y="1171575"/>
            <a:ext cx="4581623" cy="5172075"/>
          </a:xfrm>
          <a:prstGeom prst="rect">
            <a:avLst/>
          </a:prstGeom>
        </p:spPr>
      </p:pic>
      <p:sp>
        <p:nvSpPr>
          <p:cNvPr id="122883" name="Slide Number Placeholder 2"/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5193A8-4962-4E78-9EC3-774B81686854}" type="slidenum">
              <a:rPr lang="de-DE" smtClean="0">
                <a:solidFill>
                  <a:srgbClr val="898989"/>
                </a:solidFill>
              </a:rPr>
              <a:pPr/>
              <a:t>8</a:t>
            </a:fld>
            <a:endParaRPr lang="de-DE" smtClean="0">
              <a:solidFill>
                <a:srgbClr val="898989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10254" y="1063869"/>
            <a:ext cx="2863361" cy="2857500"/>
          </a:xfrm>
          <a:prstGeom prst="roundRect">
            <a:avLst/>
          </a:prstGeom>
          <a:noFill/>
          <a:ln w="76200" cmpd="tri">
            <a:solidFill>
              <a:srgbClr val="99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1145809" y="365859"/>
            <a:ext cx="6338239" cy="465138"/>
          </a:xfrm>
          <a:solidFill>
            <a:srgbClr val="FFFFFF">
              <a:alpha val="50000"/>
            </a:srgbClr>
          </a:solidFill>
          <a:ln w="12700">
            <a:solidFill>
              <a:srgbClr val="FCC288"/>
            </a:solidFill>
            <a:prstDash val="sys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77" tIns="44444" rIns="90477" bIns="44444" anchor="ctr"/>
          <a:lstStyle/>
          <a:p>
            <a:pPr algn="ctr" defTabSz="914400"/>
            <a:r>
              <a:rPr lang="en-GB" sz="3200" kern="0" dirty="0">
                <a:solidFill>
                  <a:srgbClr val="8C8C8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 Policies under H2020</a:t>
            </a:r>
          </a:p>
        </p:txBody>
      </p:sp>
    </p:spTree>
    <p:extLst>
      <p:ext uri="{BB962C8B-B14F-4D97-AF65-F5344CB8AC3E}">
        <p14:creationId xmlns:p14="http://schemas.microsoft.com/office/powerpoint/2010/main" val="286295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1422943" y="233363"/>
            <a:ext cx="7398795" cy="847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 smtClean="0">
                <a:solidFill>
                  <a:schemeClr val="tx2"/>
                </a:solidFill>
              </a:rPr>
              <a:t>Inclusiveness Target Countries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87" y="800419"/>
            <a:ext cx="7395801" cy="534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6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presentation-3">
  <a:themeElements>
    <a:clrScheme name="COST">
      <a:dk1>
        <a:sysClr val="windowText" lastClr="000000"/>
      </a:dk1>
      <a:lt1>
        <a:sysClr val="window" lastClr="FFFFFF"/>
      </a:lt1>
      <a:dk2>
        <a:srgbClr val="2A678B"/>
      </a:dk2>
      <a:lt2>
        <a:srgbClr val="962067"/>
      </a:lt2>
      <a:accent1>
        <a:srgbClr val="F47729"/>
      </a:accent1>
      <a:accent2>
        <a:srgbClr val="56585B"/>
      </a:accent2>
      <a:accent3>
        <a:srgbClr val="69395D"/>
      </a:accent3>
      <a:accent4>
        <a:srgbClr val="FDD1A7"/>
      </a:accent4>
      <a:accent5>
        <a:srgbClr val="95969F"/>
      </a:accent5>
      <a:accent6>
        <a:srgbClr val="DDE9F2"/>
      </a:accent6>
      <a:hlink>
        <a:srgbClr val="69395D"/>
      </a:hlink>
      <a:folHlink>
        <a:srgbClr val="69395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eneral" ma:contentTypeID="0x01010035D388ED9E6CB948B63D365BE3776A4F00908709690E71974BB0601A25B3039970" ma:contentTypeVersion="4" ma:contentTypeDescription="" ma:contentTypeScope="" ma:versionID="02dca77834bbf96098882a687154e38b">
  <xsd:schema xmlns:xsd="http://www.w3.org/2001/XMLSchema" xmlns:xs="http://www.w3.org/2001/XMLSchema" xmlns:p="http://schemas.microsoft.com/office/2006/metadata/properties" xmlns:ns2="18ee8b33-332d-4d78-a1fb-213112cbf5c9" targetNamespace="http://schemas.microsoft.com/office/2006/metadata/properties" ma:root="true" ma:fieldsID="e5f9ebccc7c5d1483d9f50e3fbbe57e2" ns2:_="">
    <xsd:import namespace="18ee8b33-332d-4d78-a1fb-213112cbf5c9"/>
    <xsd:element name="properties">
      <xsd:complexType>
        <xsd:sequence>
          <xsd:element name="documentManagement">
            <xsd:complexType>
              <xsd:all>
                <xsd:element ref="ns2:Document_x0020_Status" minOccurs="0"/>
                <xsd:element ref="ns2:Confidential1" minOccurs="0"/>
                <xsd:element ref="ns2:i00b8442aa7a4cf9a71eeeca23012327" minOccurs="0"/>
                <xsd:element ref="ns2:TaxCatchAll" minOccurs="0"/>
                <xsd:element ref="ns2:TaxCatchAllLabel" minOccurs="0"/>
                <xsd:element ref="ns2:nae73cb6769f4a7f9271b45194c652bb" minOccurs="0"/>
                <xsd:element ref="ns2:fca2ec1b797f4b5f8f8c86f331133d6a" minOccurs="0"/>
                <xsd:element ref="ns2:Obsole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ee8b33-332d-4d78-a1fb-213112cbf5c9" elementFormDefault="qualified">
    <xsd:import namespace="http://schemas.microsoft.com/office/2006/documentManagement/types"/>
    <xsd:import namespace="http://schemas.microsoft.com/office/infopath/2007/PartnerControls"/>
    <xsd:element name="Document_x0020_Status" ma:index="2" nillable="true" ma:displayName="Document Status" ma:format="Dropdown" ma:hidden="true" ma:internalName="Document_x0020_Status" ma:readOnly="false">
      <xsd:simpleType>
        <xsd:restriction base="dms:Choice">
          <xsd:enumeration value="draft"/>
          <xsd:enumeration value="final"/>
          <xsd:enumeration value="archived"/>
          <xsd:enumeration value="obsolete"/>
        </xsd:restriction>
      </xsd:simpleType>
    </xsd:element>
    <xsd:element name="Confidential1" ma:index="3" nillable="true" ma:displayName="Confidential" ma:default="0" ma:internalName="Confidential1">
      <xsd:simpleType>
        <xsd:restriction base="dms:Boolean"/>
      </xsd:simpleType>
    </xsd:element>
    <xsd:element name="i00b8442aa7a4cf9a71eeeca23012327" ma:index="10" nillable="true" ma:taxonomy="true" ma:internalName="i00b8442aa7a4cf9a71eeeca23012327" ma:taxonomyFieldName="Process" ma:displayName="Process" ma:default="" ma:fieldId="{200b8442-aa7a-4cf9-a71e-eeca23012327}" ma:sspId="4a7baec1-b397-4109-93fa-ea88b862dbf3" ma:termSetId="66a439be-75ba-468c-a36c-dd8954a0c2a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description="" ma:hidden="true" ma:list="{8b0cf1fa-41b1-4975-9035-da7d280547d7}" ma:internalName="TaxCatchAll" ma:showField="CatchAllData" ma:web="c949d81c-984e-4938-8e03-357c35bff6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8b0cf1fa-41b1-4975-9035-da7d280547d7}" ma:internalName="TaxCatchAllLabel" ma:readOnly="true" ma:showField="CatchAllDataLabel" ma:web="c949d81c-984e-4938-8e03-357c35bff6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ae73cb6769f4a7f9271b45194c652bb" ma:index="14" nillable="true" ma:taxonomy="true" ma:internalName="nae73cb6769f4a7f9271b45194c652bb" ma:taxonomyFieldName="Stakeholders" ma:displayName="Stakeholders" ma:default="" ma:fieldId="{7ae73cb6-769f-4a7f-9271-b45194c652bb}" ma:sspId="4a7baec1-b397-4109-93fa-ea88b862dbf3" ma:termSetId="f871fab3-8e32-440a-a506-5fc1f2fc552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ca2ec1b797f4b5f8f8c86f331133d6a" ma:index="16" nillable="true" ma:taxonomy="true" ma:internalName="fca2ec1b797f4b5f8f8c86f331133d6a" ma:taxonomyFieldName="Doument_x0020_Type" ma:displayName="Type of Document" ma:readOnly="false" ma:default="" ma:fieldId="{fca2ec1b-797f-4b5f-8f8c-86f331133d6a}" ma:sspId="4a7baec1-b397-4109-93fa-ea88b862dbf3" ma:termSetId="9f8f421d-ea42-4e6f-856d-3cf058b71e9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bsolete" ma:index="19" nillable="true" ma:displayName="Obsolete" ma:default="0" ma:internalName="Obsolet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axOccurs="1" ma:index="1" ma:displayName="Title"/>
        <xsd:element ref="dc:subject" minOccurs="0" maxOccurs="1"/>
        <xsd:element ref="dc:description" minOccurs="0" maxOccurs="1" ma:index="4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8ee8b33-332d-4d78-a1fb-213112cbf5c9"/>
    <nae73cb6769f4a7f9271b45194c652bb xmlns="18ee8b33-332d-4d78-a1fb-213112cbf5c9">
      <Terms xmlns="http://schemas.microsoft.com/office/infopath/2007/PartnerControls"/>
    </nae73cb6769f4a7f9271b45194c652bb>
    <i00b8442aa7a4cf9a71eeeca23012327 xmlns="18ee8b33-332d-4d78-a1fb-213112cbf5c9">
      <Terms xmlns="http://schemas.microsoft.com/office/infopath/2007/PartnerControls"/>
    </i00b8442aa7a4cf9a71eeeca23012327>
    <Document_x0020_Status xmlns="18ee8b33-332d-4d78-a1fb-213112cbf5c9" xsi:nil="true"/>
    <Confidential1 xmlns="18ee8b33-332d-4d78-a1fb-213112cbf5c9">false</Confidential1>
    <fca2ec1b797f4b5f8f8c86f331133d6a xmlns="18ee8b33-332d-4d78-a1fb-213112cbf5c9">
      <Terms xmlns="http://schemas.microsoft.com/office/infopath/2007/PartnerControls"/>
    </fca2ec1b797f4b5f8f8c86f331133d6a>
    <Obsolete xmlns="18ee8b33-332d-4d78-a1fb-213112cbf5c9">false</Obsolete>
  </documentManagement>
</p:properties>
</file>

<file path=customXml/item4.xml><?xml version="1.0" encoding="utf-8"?>
<?mso-contentType ?>
<SharedContentType xmlns="Microsoft.SharePoint.Taxonomy.ContentTypeSync" SourceId="0a2230d6-0d0c-4546-8094-a726af8412ad" ContentTypeId="0x01010035D388ED9E6CB948B63D365BE3776A4F" PreviousValue="false"/>
</file>

<file path=customXml/itemProps1.xml><?xml version="1.0" encoding="utf-8"?>
<ds:datastoreItem xmlns:ds="http://schemas.openxmlformats.org/officeDocument/2006/customXml" ds:itemID="{B07805ED-AD42-4D9F-8D74-80E417FB0B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54A3F7-FD44-4B40-8D0C-559E03C5C9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ee8b33-332d-4d78-a1fb-213112cbf5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36EDA2-4B30-4930-97F0-60A1DEA6A6A8}">
  <ds:schemaRefs>
    <ds:schemaRef ds:uri="http://www.w3.org/XML/1998/namespace"/>
    <ds:schemaRef ds:uri="http://purl.org/dc/terms/"/>
    <ds:schemaRef ds:uri="http://purl.org/dc/elements/1.1/"/>
    <ds:schemaRef ds:uri="18ee8b33-332d-4d78-a1fb-213112cbf5c9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ABA82A6D-23D6-4D83-B900-28F5DD45D07C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9709</TotalTime>
  <Words>1575</Words>
  <Application>Microsoft Office PowerPoint</Application>
  <PresentationFormat>Προβολή στην οθόνη (4:3)</PresentationFormat>
  <Paragraphs>306</Paragraphs>
  <Slides>32</Slides>
  <Notes>15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9" baseType="lpstr">
      <vt:lpstr>MS PGothic</vt:lpstr>
      <vt:lpstr>Arial</vt:lpstr>
      <vt:lpstr>ArialMT</vt:lpstr>
      <vt:lpstr>Calibri</vt:lpstr>
      <vt:lpstr>Times New Roman</vt:lpstr>
      <vt:lpstr>Wingdings</vt:lpstr>
      <vt:lpstr>PowerPoint-presentation-3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COST Office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Tania Gonzalez Ovin</dc:creator>
  <dc:description>Presentation to the CSO on November 2014</dc:description>
  <cp:lastModifiedBy>Presentation2</cp:lastModifiedBy>
  <cp:revision>847</cp:revision>
  <cp:lastPrinted>2016-04-29T16:08:08Z</cp:lastPrinted>
  <dcterms:created xsi:type="dcterms:W3CDTF">2012-02-29T16:09:27Z</dcterms:created>
  <dcterms:modified xsi:type="dcterms:W3CDTF">2016-05-04T13:31:00Z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0x01010035D388ED9E6CB948B63D365BE3776A4F00908709690E71974BB0601A25B3039970</vt:lpwstr>
  </property>
  <property fmtid="{D5CDD505-2E9C-101B-9397-08002B2CF9AE}" pid="3" name="j183d2c7879f46cdad1b7768093a4c45">
    <vt:lpwstr/>
  </property>
  <property fmtid="{D5CDD505-2E9C-101B-9397-08002B2CF9AE}" pid="4" name="Meeting_x002F_Event_x0020_Type">
    <vt:lpwstr/>
  </property>
  <property fmtid="{D5CDD505-2E9C-101B-9397-08002B2CF9AE}" pid="5" name="h683663ddb1648d98d5d829c69644b8b">
    <vt:lpwstr/>
  </property>
  <property fmtid="{D5CDD505-2E9C-101B-9397-08002B2CF9AE}" pid="6" name="m6dd6d7cf7dd434e9aac1e6dc36a87ef">
    <vt:lpwstr/>
  </property>
  <property fmtid="{D5CDD505-2E9C-101B-9397-08002B2CF9AE}" pid="7" name="Stakeholders">
    <vt:lpwstr/>
  </property>
  <property fmtid="{D5CDD505-2E9C-101B-9397-08002B2CF9AE}" pid="8" name="k9326ab33cb644c9beade3642bf61ccd">
    <vt:lpwstr/>
  </property>
  <property fmtid="{D5CDD505-2E9C-101B-9397-08002B2CF9AE}" pid="9" name="Domain">
    <vt:lpwstr/>
  </property>
  <property fmtid="{D5CDD505-2E9C-101B-9397-08002B2CF9AE}" pid="10" name="Budget_x0020_Line">
    <vt:lpwstr/>
  </property>
  <property fmtid="{D5CDD505-2E9C-101B-9397-08002B2CF9AE}" pid="11" name="kcdfa49aeaa74483b65ac40edc00c77e">
    <vt:lpwstr/>
  </property>
  <property fmtid="{D5CDD505-2E9C-101B-9397-08002B2CF9AE}" pid="12" name="Process">
    <vt:lpwstr/>
  </property>
  <property fmtid="{D5CDD505-2E9C-101B-9397-08002B2CF9AE}" pid="13" name="Unit">
    <vt:lpwstr/>
  </property>
  <property fmtid="{D5CDD505-2E9C-101B-9397-08002B2CF9AE}" pid="14" name="Geographic_x0020_Location">
    <vt:lpwstr/>
  </property>
  <property fmtid="{D5CDD505-2E9C-101B-9397-08002B2CF9AE}" pid="15" name="Doument_x0020_Type">
    <vt:lpwstr/>
  </property>
  <property fmtid="{D5CDD505-2E9C-101B-9397-08002B2CF9AE}" pid="16" name="Budget Line">
    <vt:lpwstr/>
  </property>
  <property fmtid="{D5CDD505-2E9C-101B-9397-08002B2CF9AE}" pid="17" name="Geographic Location">
    <vt:lpwstr/>
  </property>
  <property fmtid="{D5CDD505-2E9C-101B-9397-08002B2CF9AE}" pid="18" name="Doument Type">
    <vt:lpwstr/>
  </property>
  <property fmtid="{D5CDD505-2E9C-101B-9397-08002B2CF9AE}" pid="19" name="Meeting/Event Type">
    <vt:lpwstr/>
  </property>
</Properties>
</file>