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6" r:id="rId9"/>
    <p:sldId id="268" r:id="rId10"/>
    <p:sldId id="272" r:id="rId11"/>
    <p:sldId id="259" r:id="rId12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467A"/>
    <a:srgbClr val="005A9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64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os%20x%2010.9.4:Users:mark:Desktop:COST%20MP1106%20WG2:statistic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plotArea>
      <c:layout>
        <c:manualLayout>
          <c:layoutTarget val="inner"/>
          <c:xMode val="edge"/>
          <c:yMode val="edge"/>
          <c:x val="5.0375467296859509E-2"/>
          <c:y val="3.3128834355828196E-2"/>
          <c:w val="0.92892595573030701"/>
          <c:h val="0.873783392106662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8000"/>
            </a:solidFill>
          </c:spPr>
          <c:cat>
            <c:strRef>
              <c:f>Sheet1!$A$1:$A$29</c:f>
              <c:strCache>
                <c:ptCount val="29"/>
                <c:pt idx="0">
                  <c:v>GR</c:v>
                </c:pt>
                <c:pt idx="1">
                  <c:v>IT</c:v>
                </c:pt>
                <c:pt idx="2">
                  <c:v>LT</c:v>
                </c:pt>
                <c:pt idx="3">
                  <c:v>FR</c:v>
                </c:pt>
                <c:pt idx="4">
                  <c:v>RS</c:v>
                </c:pt>
                <c:pt idx="5">
                  <c:v>BE</c:v>
                </c:pt>
                <c:pt idx="6">
                  <c:v>DK</c:v>
                </c:pt>
                <c:pt idx="7">
                  <c:v>PL</c:v>
                </c:pt>
                <c:pt idx="8">
                  <c:v>NL</c:v>
                </c:pt>
                <c:pt idx="9">
                  <c:v>UK</c:v>
                </c:pt>
                <c:pt idx="10">
                  <c:v>IE</c:v>
                </c:pt>
                <c:pt idx="11">
                  <c:v>ES</c:v>
                </c:pt>
                <c:pt idx="12">
                  <c:v>PT</c:v>
                </c:pt>
                <c:pt idx="13">
                  <c:v>HR</c:v>
                </c:pt>
                <c:pt idx="14">
                  <c:v>CA</c:v>
                </c:pt>
                <c:pt idx="15">
                  <c:v>LV</c:v>
                </c:pt>
                <c:pt idx="16">
                  <c:v>BG</c:v>
                </c:pt>
                <c:pt idx="17">
                  <c:v>EE</c:v>
                </c:pt>
                <c:pt idx="18">
                  <c:v>AU</c:v>
                </c:pt>
                <c:pt idx="19">
                  <c:v>TR</c:v>
                </c:pt>
                <c:pt idx="20">
                  <c:v>NO</c:v>
                </c:pt>
                <c:pt idx="21">
                  <c:v>AT</c:v>
                </c:pt>
                <c:pt idx="22">
                  <c:v>BY</c:v>
                </c:pt>
                <c:pt idx="23">
                  <c:v>HU</c:v>
                </c:pt>
                <c:pt idx="24">
                  <c:v>RO</c:v>
                </c:pt>
                <c:pt idx="25">
                  <c:v>DE</c:v>
                </c:pt>
                <c:pt idx="26">
                  <c:v>FI</c:v>
                </c:pt>
                <c:pt idx="27">
                  <c:v>SE</c:v>
                </c:pt>
                <c:pt idx="28">
                  <c:v>CH</c:v>
                </c:pt>
              </c:strCache>
            </c:strRef>
          </c:cat>
          <c:val>
            <c:numRef>
              <c:f>Sheet1!$B$1:$B$29</c:f>
              <c:numCache>
                <c:formatCode>General</c:formatCode>
                <c:ptCount val="29"/>
                <c:pt idx="0">
                  <c:v>11</c:v>
                </c:pt>
                <c:pt idx="1">
                  <c:v>22</c:v>
                </c:pt>
                <c:pt idx="2">
                  <c:v>2</c:v>
                </c:pt>
                <c:pt idx="3">
                  <c:v>7</c:v>
                </c:pt>
                <c:pt idx="4">
                  <c:v>11</c:v>
                </c:pt>
                <c:pt idx="5">
                  <c:v>3</c:v>
                </c:pt>
                <c:pt idx="6">
                  <c:v>1</c:v>
                </c:pt>
                <c:pt idx="7">
                  <c:v>3</c:v>
                </c:pt>
                <c:pt idx="8">
                  <c:v>5</c:v>
                </c:pt>
                <c:pt idx="9">
                  <c:v>24</c:v>
                </c:pt>
                <c:pt idx="10">
                  <c:v>2</c:v>
                </c:pt>
                <c:pt idx="11">
                  <c:v>15</c:v>
                </c:pt>
                <c:pt idx="12">
                  <c:v>8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2</c:v>
                </c:pt>
                <c:pt idx="18">
                  <c:v>1</c:v>
                </c:pt>
                <c:pt idx="19">
                  <c:v>8</c:v>
                </c:pt>
                <c:pt idx="20">
                  <c:v>2</c:v>
                </c:pt>
                <c:pt idx="21">
                  <c:v>5</c:v>
                </c:pt>
                <c:pt idx="22">
                  <c:v>1</c:v>
                </c:pt>
                <c:pt idx="23">
                  <c:v>1</c:v>
                </c:pt>
                <c:pt idx="24">
                  <c:v>3</c:v>
                </c:pt>
                <c:pt idx="25">
                  <c:v>4</c:v>
                </c:pt>
                <c:pt idx="26">
                  <c:v>1</c:v>
                </c:pt>
                <c:pt idx="27">
                  <c:v>3</c:v>
                </c:pt>
                <c:pt idx="28">
                  <c:v>7</c:v>
                </c:pt>
              </c:numCache>
            </c:numRef>
          </c:val>
        </c:ser>
        <c:axId val="65535360"/>
        <c:axId val="65971328"/>
      </c:barChart>
      <c:catAx>
        <c:axId val="6553536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it-IT"/>
          </a:p>
        </c:txPr>
        <c:crossAx val="65971328"/>
        <c:crosses val="autoZero"/>
        <c:auto val="1"/>
        <c:lblAlgn val="ctr"/>
        <c:lblOffset val="100"/>
      </c:catAx>
      <c:valAx>
        <c:axId val="65971328"/>
        <c:scaling>
          <c:orientation val="minMax"/>
          <c:max val="25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it-IT"/>
          </a:p>
        </c:txPr>
        <c:crossAx val="65535360"/>
        <c:crosses val="autoZero"/>
        <c:crossBetween val="between"/>
      </c:valAx>
    </c:plotArea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0FC214F-ECB7-4BBA-9499-B4665A487BCD}" type="datetimeFigureOut">
              <a:rPr lang="nl-NL"/>
              <a:pPr>
                <a:defRPr/>
              </a:pPr>
              <a:t>4-5-2016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nl-NL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B2A3D31-500D-4036-9369-45A3D6B8790E}" type="slidenum">
              <a:rPr lang="nl-NL"/>
              <a:pPr>
                <a:defRPr/>
              </a:pPr>
              <a:t>‹N›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2D6716D-0D56-4629-B568-33EC60E5B96E}" type="slidenum">
              <a:rPr lang="nl-NL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nl-NL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"/>
          <p:cNvSpPr txBox="1">
            <a:spLocks noChangeArrowheads="1"/>
          </p:cNvSpPr>
          <p:nvPr userDrawn="1"/>
        </p:nvSpPr>
        <p:spPr bwMode="auto">
          <a:xfrm>
            <a:off x="34925" y="6538913"/>
            <a:ext cx="3048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cs typeface="+mn-cs"/>
              </a:rPr>
              <a:t>COST MP1106, Athens, May 2016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  <a:cs typeface="+mn-cs"/>
            </a:endParaRPr>
          </a:p>
        </p:txBody>
      </p: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2700" y="0"/>
            <a:ext cx="9156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"/>
          <p:cNvPicPr>
            <a:picLocks noChangeAspect="1"/>
          </p:cNvPicPr>
          <p:nvPr userDrawn="1"/>
        </p:nvPicPr>
        <p:blipFill>
          <a:blip r:embed="rId3"/>
          <a:srcRect l="16035" t="15671" r="14413" b="24417"/>
          <a:stretch>
            <a:fillRect/>
          </a:stretch>
        </p:blipFill>
        <p:spPr bwMode="auto">
          <a:xfrm>
            <a:off x="6838950" y="295275"/>
            <a:ext cx="230505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6913563" y="6535738"/>
            <a:ext cx="21224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cs typeface="+mn-cs"/>
              </a:rPr>
              <a:t>Victoria Dutschk, WG2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63FB-B30B-48B1-88BC-1384658867AD}" type="datetimeFigureOut">
              <a:rPr lang="nl-NL"/>
              <a:pPr>
                <a:defRPr/>
              </a:pPr>
              <a:t>4-5-2016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D6296-5357-4E52-8AC0-97AD1C3DF064}" type="slidenum">
              <a:rPr lang="nl-NL"/>
              <a:pPr>
                <a:defRPr/>
              </a:pPr>
              <a:t>‹N›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6A5F2-DF26-40B0-B45A-99D1A88AE61E}" type="datetimeFigureOut">
              <a:rPr lang="nl-NL"/>
              <a:pPr>
                <a:defRPr/>
              </a:pPr>
              <a:t>4-5-2016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58544-86CC-4D4B-8C1C-C4812F95B189}" type="slidenum">
              <a:rPr lang="nl-NL"/>
              <a:pPr>
                <a:defRPr/>
              </a:pPr>
              <a:t>‹N›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ED170-FD60-43D6-8A17-F24913697466}" type="datetimeFigureOut">
              <a:rPr lang="nl-NL"/>
              <a:pPr>
                <a:defRPr/>
              </a:pPr>
              <a:t>4-5-2016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9CAAF-AE84-4B81-A6A1-E018C949F1DC}" type="slidenum">
              <a:rPr lang="nl-NL"/>
              <a:pPr>
                <a:defRPr/>
              </a:pPr>
              <a:t>‹N›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16064-C127-4380-A0A2-131E428D3316}" type="datetimeFigureOut">
              <a:rPr lang="nl-NL"/>
              <a:pPr>
                <a:defRPr/>
              </a:pPr>
              <a:t>4-5-2016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38C9D-208B-4942-9B67-99C3DD9F2797}" type="slidenum">
              <a:rPr lang="nl-NL"/>
              <a:pPr>
                <a:defRPr/>
              </a:pPr>
              <a:t>‹N›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E5BAD-1CC8-4EEF-80BB-D2E452CD2E17}" type="datetimeFigureOut">
              <a:rPr lang="nl-NL"/>
              <a:pPr>
                <a:defRPr/>
              </a:pPr>
              <a:t>4-5-2016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5BB5C-C2DD-480C-9819-29389F4FF470}" type="slidenum">
              <a:rPr lang="nl-NL"/>
              <a:pPr>
                <a:defRPr/>
              </a:pPr>
              <a:t>‹N›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37940-F06B-4CF2-BD2D-03617DB0DDEA}" type="datetimeFigureOut">
              <a:rPr lang="nl-NL"/>
              <a:pPr>
                <a:defRPr/>
              </a:pPr>
              <a:t>4-5-2016</a:t>
            </a:fld>
            <a:endParaRPr lang="nl-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9E011-AC5C-4FCB-B50F-707EAE1B4A38}" type="slidenum">
              <a:rPr lang="nl-NL"/>
              <a:pPr>
                <a:defRPr/>
              </a:pPr>
              <a:t>‹N›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69646-C6B0-4EFA-A72A-80B7C84B6154}" type="datetimeFigureOut">
              <a:rPr lang="nl-NL"/>
              <a:pPr>
                <a:defRPr/>
              </a:pPr>
              <a:t>4-5-2016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69487-6D4A-446E-B9A4-C7523FA889F3}" type="slidenum">
              <a:rPr lang="nl-NL"/>
              <a:pPr>
                <a:defRPr/>
              </a:pPr>
              <a:t>‹N›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C35E1-D0CB-4259-BAE6-19BD40A40E56}" type="datetimeFigureOut">
              <a:rPr lang="nl-NL"/>
              <a:pPr>
                <a:defRPr/>
              </a:pPr>
              <a:t>4-5-2016</a:t>
            </a:fld>
            <a:endParaRPr lang="nl-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7BD05-328C-4720-B9D9-E46366DF5FF1}" type="slidenum">
              <a:rPr lang="nl-NL"/>
              <a:pPr>
                <a:defRPr/>
              </a:pPr>
              <a:t>‹N›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172B1-E412-4CCB-8B89-44F21817BA0D}" type="datetimeFigureOut">
              <a:rPr lang="nl-NL"/>
              <a:pPr>
                <a:defRPr/>
              </a:pPr>
              <a:t>4-5-2016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FC683-725C-428A-A0D2-9AEEB13540FA}" type="slidenum">
              <a:rPr lang="nl-NL"/>
              <a:pPr>
                <a:defRPr/>
              </a:pPr>
              <a:t>‹N›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3E891-B606-4699-A800-486923BE8629}" type="datetimeFigureOut">
              <a:rPr lang="nl-NL"/>
              <a:pPr>
                <a:defRPr/>
              </a:pPr>
              <a:t>4-5-2016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4A63F-1096-4E96-80BA-33C5FB8E01E1}" type="slidenum">
              <a:rPr lang="nl-NL"/>
              <a:pPr>
                <a:defRPr/>
              </a:pPr>
              <a:t>‹N›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l-N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DB7144-591D-415D-B57D-E86676A5CC86}" type="datetimeFigureOut">
              <a:rPr lang="nl-NL"/>
              <a:pPr>
                <a:defRPr/>
              </a:pPr>
              <a:t>4-5-2016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A7CF72-2C85-47A6-8487-95A373E909AA}" type="slidenum">
              <a:rPr lang="nl-NL"/>
              <a:pPr>
                <a:defRPr/>
              </a:pPr>
              <a:t>‹N›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" y="0"/>
            <a:ext cx="9156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1"/>
          <p:cNvPicPr>
            <a:picLocks noChangeAspect="1"/>
          </p:cNvPicPr>
          <p:nvPr/>
        </p:nvPicPr>
        <p:blipFill>
          <a:blip r:embed="rId3"/>
          <a:srcRect l="16035" t="15671" r="14413" b="24417"/>
          <a:stretch>
            <a:fillRect/>
          </a:stretch>
        </p:blipFill>
        <p:spPr bwMode="auto">
          <a:xfrm>
            <a:off x="6838950" y="295275"/>
            <a:ext cx="230505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6913563" y="6535738"/>
            <a:ext cx="21224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cs typeface="+mn-cs"/>
              </a:rPr>
              <a:t>Victoria Dutschk, WG2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  <a:cs typeface="+mn-cs"/>
            </a:endParaRPr>
          </a:p>
        </p:txBody>
      </p:sp>
      <p:grpSp>
        <p:nvGrpSpPr>
          <p:cNvPr id="14340" name="Group 8"/>
          <p:cNvGrpSpPr>
            <a:grpSpLocks/>
          </p:cNvGrpSpPr>
          <p:nvPr/>
        </p:nvGrpSpPr>
        <p:grpSpPr bwMode="auto">
          <a:xfrm>
            <a:off x="468313" y="1196975"/>
            <a:ext cx="8280400" cy="1630363"/>
            <a:chOff x="467544" y="1196752"/>
            <a:chExt cx="8280920" cy="1631216"/>
          </a:xfrm>
        </p:grpSpPr>
        <p:sp>
          <p:nvSpPr>
            <p:cNvPr id="14348" name="TextBox 7"/>
            <p:cNvSpPr txBox="1">
              <a:spLocks noChangeArrowheads="1"/>
            </p:cNvSpPr>
            <p:nvPr/>
          </p:nvSpPr>
          <p:spPr bwMode="auto">
            <a:xfrm>
              <a:off x="467544" y="1196752"/>
              <a:ext cx="4176464" cy="1631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2000" b="1">
                  <a:latin typeface="Calibri" pitchFamily="34" charset="0"/>
                </a:rPr>
                <a:t>WG2 Materials  </a:t>
              </a:r>
            </a:p>
            <a:p>
              <a:r>
                <a:rPr lang="en-GB" sz="2000">
                  <a:latin typeface="Calibri" pitchFamily="34" charset="0"/>
                </a:rPr>
                <a:t>2012 - 2013 Members: </a:t>
              </a:r>
              <a:r>
                <a:rPr lang="en-GB" sz="2000" b="1">
                  <a:latin typeface="Calibri" pitchFamily="34" charset="0"/>
                </a:rPr>
                <a:t>111</a:t>
              </a:r>
              <a:r>
                <a:rPr lang="en-GB" sz="2000">
                  <a:latin typeface="Calibri" pitchFamily="34" charset="0"/>
                </a:rPr>
                <a:t> individuals</a:t>
              </a:r>
            </a:p>
            <a:p>
              <a:r>
                <a:rPr lang="en-GB" sz="2000">
                  <a:latin typeface="Calibri" pitchFamily="34" charset="0"/>
                </a:rPr>
                <a:t>2013 - 2014 Members: </a:t>
              </a:r>
              <a:r>
                <a:rPr lang="en-GB" sz="2000" b="1">
                  <a:latin typeface="Calibri" pitchFamily="34" charset="0"/>
                </a:rPr>
                <a:t>115</a:t>
              </a:r>
              <a:r>
                <a:rPr lang="en-GB" sz="2000">
                  <a:latin typeface="Calibri" pitchFamily="34" charset="0"/>
                </a:rPr>
                <a:t> individuals</a:t>
              </a:r>
            </a:p>
            <a:p>
              <a:r>
                <a:rPr lang="en-GB" sz="2000">
                  <a:latin typeface="Calibri" pitchFamily="34" charset="0"/>
                </a:rPr>
                <a:t>2014 - 2015 Members: </a:t>
              </a:r>
              <a:r>
                <a:rPr lang="en-GB" sz="2000" b="1">
                  <a:latin typeface="Calibri" pitchFamily="34" charset="0"/>
                </a:rPr>
                <a:t>128</a:t>
              </a:r>
              <a:r>
                <a:rPr lang="en-GB" sz="2000">
                  <a:latin typeface="Calibri" pitchFamily="34" charset="0"/>
                </a:rPr>
                <a:t> individuals</a:t>
              </a:r>
            </a:p>
            <a:p>
              <a:r>
                <a:rPr lang="en-GB" sz="2000">
                  <a:latin typeface="Calibri" pitchFamily="34" charset="0"/>
                </a:rPr>
                <a:t>2015 - 2016 Members: </a:t>
              </a:r>
              <a:r>
                <a:rPr lang="en-GB" sz="2000" b="1">
                  <a:latin typeface="Calibri" pitchFamily="34" charset="0"/>
                </a:rPr>
                <a:t>158</a:t>
              </a:r>
              <a:r>
                <a:rPr lang="en-GB" sz="2000">
                  <a:latin typeface="Calibri" pitchFamily="34" charset="0"/>
                </a:rPr>
                <a:t> individuals</a:t>
              </a:r>
            </a:p>
          </p:txBody>
        </p:sp>
        <p:sp>
          <p:nvSpPr>
            <p:cNvPr id="14349" name="TextBox 2"/>
            <p:cNvSpPr txBox="1">
              <a:spLocks noChangeArrowheads="1"/>
            </p:cNvSpPr>
            <p:nvPr/>
          </p:nvSpPr>
          <p:spPr bwMode="auto">
            <a:xfrm>
              <a:off x="4499992" y="1497484"/>
              <a:ext cx="4248472" cy="1323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2000">
                  <a:latin typeface="Calibri" pitchFamily="34" charset="0"/>
                </a:rPr>
                <a:t>from</a:t>
              </a:r>
              <a:r>
                <a:rPr lang="en-GB" sz="2000" b="1">
                  <a:latin typeface="Calibri" pitchFamily="34" charset="0"/>
                </a:rPr>
                <a:t> 69</a:t>
              </a:r>
              <a:r>
                <a:rPr lang="en-GB" sz="2000">
                  <a:latin typeface="Calibri" pitchFamily="34" charset="0"/>
                </a:rPr>
                <a:t> laboratories from </a:t>
              </a:r>
              <a:r>
                <a:rPr lang="en-GB" sz="2000" b="1">
                  <a:latin typeface="Calibri" pitchFamily="34" charset="0"/>
                </a:rPr>
                <a:t>28</a:t>
              </a:r>
              <a:r>
                <a:rPr lang="en-GB" sz="2000">
                  <a:latin typeface="Calibri" pitchFamily="34" charset="0"/>
                </a:rPr>
                <a:t> countries</a:t>
              </a:r>
            </a:p>
            <a:p>
              <a:r>
                <a:rPr lang="en-GB" sz="2000">
                  <a:latin typeface="Calibri" pitchFamily="34" charset="0"/>
                </a:rPr>
                <a:t>from </a:t>
              </a:r>
              <a:r>
                <a:rPr lang="en-GB" sz="2000" b="1">
                  <a:latin typeface="Calibri" pitchFamily="34" charset="0"/>
                </a:rPr>
                <a:t>82</a:t>
              </a:r>
              <a:r>
                <a:rPr lang="en-GB" sz="2000">
                  <a:latin typeface="Calibri" pitchFamily="34" charset="0"/>
                </a:rPr>
                <a:t> laboratories from </a:t>
              </a:r>
              <a:r>
                <a:rPr lang="en-GB" sz="2000" b="1">
                  <a:latin typeface="Calibri" pitchFamily="34" charset="0"/>
                </a:rPr>
                <a:t>29 </a:t>
              </a:r>
              <a:r>
                <a:rPr lang="en-GB" sz="2000">
                  <a:latin typeface="Calibri" pitchFamily="34" charset="0"/>
                </a:rPr>
                <a:t>countries</a:t>
              </a:r>
            </a:p>
            <a:p>
              <a:r>
                <a:rPr lang="en-GB" sz="2000">
                  <a:latin typeface="Calibri" pitchFamily="34" charset="0"/>
                </a:rPr>
                <a:t>from </a:t>
              </a:r>
              <a:r>
                <a:rPr lang="en-GB" sz="2000" b="1">
                  <a:latin typeface="Calibri" pitchFamily="34" charset="0"/>
                </a:rPr>
                <a:t>84</a:t>
              </a:r>
              <a:r>
                <a:rPr lang="en-GB" sz="2000">
                  <a:latin typeface="Calibri" pitchFamily="34" charset="0"/>
                </a:rPr>
                <a:t> laboratories from </a:t>
              </a:r>
              <a:r>
                <a:rPr lang="en-GB" sz="2000" b="1">
                  <a:latin typeface="Calibri" pitchFamily="34" charset="0"/>
                </a:rPr>
                <a:t>26</a:t>
              </a:r>
              <a:r>
                <a:rPr lang="en-GB" sz="2000">
                  <a:latin typeface="Calibri" pitchFamily="34" charset="0"/>
                </a:rPr>
                <a:t> countries</a:t>
              </a:r>
            </a:p>
            <a:p>
              <a:r>
                <a:rPr lang="en-GB" sz="2000">
                  <a:latin typeface="Calibri" pitchFamily="34" charset="0"/>
                </a:rPr>
                <a:t>from </a:t>
              </a:r>
              <a:r>
                <a:rPr lang="en-GB" sz="2000" b="1">
                  <a:latin typeface="Calibri" pitchFamily="34" charset="0"/>
                </a:rPr>
                <a:t>95</a:t>
              </a:r>
              <a:r>
                <a:rPr lang="en-GB" sz="2000">
                  <a:latin typeface="Calibri" pitchFamily="34" charset="0"/>
                </a:rPr>
                <a:t> laboratories from </a:t>
              </a:r>
              <a:r>
                <a:rPr lang="en-GB" sz="2000" b="1">
                  <a:latin typeface="Calibri" pitchFamily="34" charset="0"/>
                </a:rPr>
                <a:t>29</a:t>
              </a:r>
              <a:r>
                <a:rPr lang="en-GB" sz="2000">
                  <a:latin typeface="Calibri" pitchFamily="34" charset="0"/>
                </a:rPr>
                <a:t> countries</a:t>
              </a:r>
              <a:endParaRPr lang="en-US" sz="2000">
                <a:latin typeface="Calibri" pitchFamily="34" charset="0"/>
              </a:endParaRPr>
            </a:p>
          </p:txBody>
        </p:sp>
      </p:grpSp>
      <p:graphicFrame>
        <p:nvGraphicFramePr>
          <p:cNvPr id="10" name="Chart 9"/>
          <p:cNvGraphicFramePr>
            <a:graphicFrameLocks/>
          </p:cNvGraphicFramePr>
          <p:nvPr/>
        </p:nvGraphicFramePr>
        <p:xfrm>
          <a:off x="395536" y="2852936"/>
          <a:ext cx="8220918" cy="3726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342" name="TextBox 10"/>
          <p:cNvSpPr txBox="1">
            <a:spLocks noChangeArrowheads="1"/>
          </p:cNvSpPr>
          <p:nvPr/>
        </p:nvSpPr>
        <p:spPr bwMode="auto">
          <a:xfrm>
            <a:off x="3419475" y="2997200"/>
            <a:ext cx="5048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UK</a:t>
            </a:r>
          </a:p>
        </p:txBody>
      </p:sp>
      <p:sp>
        <p:nvSpPr>
          <p:cNvPr id="14343" name="TextBox 11"/>
          <p:cNvSpPr txBox="1">
            <a:spLocks noChangeArrowheads="1"/>
          </p:cNvSpPr>
          <p:nvPr/>
        </p:nvSpPr>
        <p:spPr bwMode="auto">
          <a:xfrm>
            <a:off x="1116013" y="2997200"/>
            <a:ext cx="431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IT</a:t>
            </a:r>
          </a:p>
        </p:txBody>
      </p:sp>
      <p:sp>
        <p:nvSpPr>
          <p:cNvPr id="14344" name="TextBox 12"/>
          <p:cNvSpPr txBox="1">
            <a:spLocks noChangeArrowheads="1"/>
          </p:cNvSpPr>
          <p:nvPr/>
        </p:nvSpPr>
        <p:spPr bwMode="auto">
          <a:xfrm>
            <a:off x="3708400" y="3860800"/>
            <a:ext cx="43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ES</a:t>
            </a:r>
          </a:p>
        </p:txBody>
      </p:sp>
      <p:sp>
        <p:nvSpPr>
          <p:cNvPr id="14345" name="TextBox 13"/>
          <p:cNvSpPr txBox="1">
            <a:spLocks noChangeArrowheads="1"/>
          </p:cNvSpPr>
          <p:nvPr/>
        </p:nvSpPr>
        <p:spPr bwMode="auto">
          <a:xfrm>
            <a:off x="827088" y="4437063"/>
            <a:ext cx="504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GR</a:t>
            </a:r>
          </a:p>
        </p:txBody>
      </p:sp>
      <p:sp>
        <p:nvSpPr>
          <p:cNvPr id="14346" name="TextBox 14"/>
          <p:cNvSpPr txBox="1">
            <a:spLocks noChangeArrowheads="1"/>
          </p:cNvSpPr>
          <p:nvPr/>
        </p:nvSpPr>
        <p:spPr bwMode="auto">
          <a:xfrm>
            <a:off x="1835150" y="4365625"/>
            <a:ext cx="4238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RS</a:t>
            </a:r>
          </a:p>
        </p:txBody>
      </p:sp>
      <p:sp>
        <p:nvSpPr>
          <p:cNvPr id="14347" name="TextBox 1"/>
          <p:cNvSpPr txBox="1">
            <a:spLocks noChangeArrowheads="1"/>
          </p:cNvSpPr>
          <p:nvPr/>
        </p:nvSpPr>
        <p:spPr bwMode="auto">
          <a:xfrm>
            <a:off x="7019925" y="3141663"/>
            <a:ext cx="15128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2015 - 2016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" y="0"/>
            <a:ext cx="9156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8" name="Picture 1"/>
          <p:cNvPicPr>
            <a:picLocks noChangeAspect="1"/>
          </p:cNvPicPr>
          <p:nvPr/>
        </p:nvPicPr>
        <p:blipFill>
          <a:blip r:embed="rId3"/>
          <a:srcRect l="16035" t="15671" r="14413" b="24417"/>
          <a:stretch>
            <a:fillRect/>
          </a:stretch>
        </p:blipFill>
        <p:spPr bwMode="auto">
          <a:xfrm>
            <a:off x="6838950" y="295275"/>
            <a:ext cx="230505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6913563" y="6535738"/>
            <a:ext cx="21224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cs typeface="+mn-cs"/>
              </a:rPr>
              <a:t>Victoria Dutschk, WG2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24580" name="TextBox 14"/>
          <p:cNvSpPr txBox="1">
            <a:spLocks noChangeArrowheads="1"/>
          </p:cNvSpPr>
          <p:nvPr/>
        </p:nvSpPr>
        <p:spPr bwMode="auto">
          <a:xfrm>
            <a:off x="468313" y="1196975"/>
            <a:ext cx="71278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b="1">
                <a:latin typeface="Calibri" pitchFamily="34" charset="0"/>
              </a:rPr>
              <a:t>WG2 Materials  </a:t>
            </a:r>
          </a:p>
          <a:p>
            <a:r>
              <a:rPr lang="en-GB" sz="2000">
                <a:latin typeface="Calibri" pitchFamily="34" charset="0"/>
              </a:rPr>
              <a:t>Highlights 2012 - 2016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68313" y="2627313"/>
            <a:ext cx="8424862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Synthesis of Ni2+ doped TiO2 nanocrystals showing room temperature ferromagnetism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In situ photo-reduction of Ag+-ions using TiO2 nanoparticles deposited on cotton and cotton/PET fabrics</a:t>
            </a:r>
          </a:p>
          <a:p>
            <a:endParaRPr lang="en-US">
              <a:latin typeface="Calibri" pitchFamily="34" charset="0"/>
            </a:endParaRPr>
          </a:p>
          <a:p>
            <a:r>
              <a:rPr lang="nl-NL">
                <a:latin typeface="Calibri" pitchFamily="34" charset="0"/>
              </a:rPr>
              <a:t>Sm</a:t>
            </a:r>
            <a:r>
              <a:rPr lang="nl-NL" baseline="30000">
                <a:latin typeface="Calibri" pitchFamily="34" charset="0"/>
              </a:rPr>
              <a:t>3+</a:t>
            </a:r>
            <a:r>
              <a:rPr lang="nl-NL">
                <a:latin typeface="Calibri" pitchFamily="34" charset="0"/>
              </a:rPr>
              <a:t> doped TiO2 nanoparticles synthesized from nanotubular precursors - luminescent and structural properties</a:t>
            </a:r>
          </a:p>
          <a:p>
            <a:endParaRPr lang="nl-NL">
              <a:latin typeface="Calibri" pitchFamily="34" charset="0"/>
            </a:endParaRPr>
          </a:p>
          <a:p>
            <a:r>
              <a:rPr lang="nl-NL">
                <a:latin typeface="Calibri" pitchFamily="34" charset="0"/>
              </a:rPr>
              <a:t>Inﬂuence of sulphide precursor on crystal phase of ternary I–III–VI2 semiconductors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Spray-drying as method of production of nanostructured, functional powders for potential medical applications (inhalation)</a:t>
            </a:r>
            <a:endParaRPr lang="nl-NL">
              <a:latin typeface="Calibri" pitchFamily="34" charset="0"/>
            </a:endParaRPr>
          </a:p>
        </p:txBody>
      </p:sp>
      <p:sp>
        <p:nvSpPr>
          <p:cNvPr id="24582" name="Rectangle 1"/>
          <p:cNvSpPr>
            <a:spLocks noChangeArrowheads="1"/>
          </p:cNvSpPr>
          <p:nvPr/>
        </p:nvSpPr>
        <p:spPr bwMode="auto">
          <a:xfrm>
            <a:off x="468313" y="2133600"/>
            <a:ext cx="36337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>
                <a:solidFill>
                  <a:srgbClr val="000000"/>
                </a:solidFill>
                <a:latin typeface="Calibri" pitchFamily="34" charset="0"/>
              </a:rPr>
              <a:t>Synthesis</a:t>
            </a:r>
            <a:r>
              <a:rPr lang="en-US" u="sng">
                <a:solidFill>
                  <a:srgbClr val="3366FF"/>
                </a:solidFill>
                <a:latin typeface="Calibri" pitchFamily="34" charset="0"/>
              </a:rPr>
              <a:t> </a:t>
            </a:r>
            <a:r>
              <a:rPr lang="en-US" u="sng">
                <a:latin typeface="Calibri" pitchFamily="34" charset="0"/>
              </a:rPr>
              <a:t>of </a:t>
            </a:r>
            <a:r>
              <a:rPr lang="en-US" u="sng">
                <a:solidFill>
                  <a:srgbClr val="3366FF"/>
                </a:solidFill>
                <a:latin typeface="Calibri" pitchFamily="34" charset="0"/>
              </a:rPr>
              <a:t>functional nanoparticles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" y="0"/>
            <a:ext cx="9156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2" name="Picture 1"/>
          <p:cNvPicPr>
            <a:picLocks noChangeAspect="1"/>
          </p:cNvPicPr>
          <p:nvPr/>
        </p:nvPicPr>
        <p:blipFill>
          <a:blip r:embed="rId3"/>
          <a:srcRect l="16035" t="15671" r="14413" b="24417"/>
          <a:stretch>
            <a:fillRect/>
          </a:stretch>
        </p:blipFill>
        <p:spPr bwMode="auto">
          <a:xfrm>
            <a:off x="6838950" y="295275"/>
            <a:ext cx="230505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6913563" y="6535738"/>
            <a:ext cx="21224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cs typeface="+mn-cs"/>
              </a:rPr>
              <a:t>Victoria Dutschk, WG2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25604" name="TextBox 14"/>
          <p:cNvSpPr txBox="1">
            <a:spLocks noChangeArrowheads="1"/>
          </p:cNvSpPr>
          <p:nvPr/>
        </p:nvSpPr>
        <p:spPr bwMode="auto">
          <a:xfrm>
            <a:off x="468313" y="1196975"/>
            <a:ext cx="71278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b="1">
                <a:latin typeface="Calibri" pitchFamily="34" charset="0"/>
              </a:rPr>
              <a:t>WG2 Materials  </a:t>
            </a:r>
          </a:p>
          <a:p>
            <a:r>
              <a:rPr lang="en-GB" sz="2000">
                <a:latin typeface="Calibri" pitchFamily="34" charset="0"/>
              </a:rPr>
              <a:t>Cooperation</a:t>
            </a:r>
          </a:p>
        </p:txBody>
      </p:sp>
      <p:sp>
        <p:nvSpPr>
          <p:cNvPr id="25605" name="Rectangle 2"/>
          <p:cNvSpPr>
            <a:spLocks noChangeArrowheads="1"/>
          </p:cNvSpPr>
          <p:nvPr/>
        </p:nvSpPr>
        <p:spPr bwMode="auto">
          <a:xfrm>
            <a:off x="468313" y="2133600"/>
            <a:ext cx="8424862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COST Action </a:t>
            </a:r>
            <a:r>
              <a:rPr lang="en-GB">
                <a:latin typeface="Calibri" pitchFamily="34" charset="0"/>
              </a:rPr>
              <a:t>MP1004</a:t>
            </a:r>
          </a:p>
          <a:p>
            <a:r>
              <a:rPr lang="en-US">
                <a:latin typeface="Calibri" pitchFamily="34" charset="0"/>
              </a:rPr>
              <a:t>COST Action </a:t>
            </a:r>
            <a:r>
              <a:rPr lang="en-GB">
                <a:latin typeface="Calibri" pitchFamily="34" charset="0"/>
              </a:rPr>
              <a:t>MP1103</a:t>
            </a:r>
          </a:p>
          <a:p>
            <a:r>
              <a:rPr lang="en-US">
                <a:latin typeface="Calibri" pitchFamily="34" charset="0"/>
              </a:rPr>
              <a:t>COST Action TD1204</a:t>
            </a:r>
          </a:p>
          <a:p>
            <a:r>
              <a:rPr lang="en-GB">
                <a:latin typeface="Calibri" pitchFamily="34" charset="0"/>
              </a:rPr>
              <a:t>COST Action MP1106</a:t>
            </a:r>
          </a:p>
          <a:p>
            <a:endParaRPr lang="en-GB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RTWH Aachen, Germany</a:t>
            </a:r>
          </a:p>
          <a:p>
            <a:r>
              <a:rPr lang="en-GB">
                <a:latin typeface="Calibri" pitchFamily="34" charset="0"/>
              </a:rPr>
              <a:t>Thin Film Centre, University of West Scotland, UK</a:t>
            </a:r>
          </a:p>
          <a:p>
            <a:r>
              <a:rPr lang="en-GB">
                <a:latin typeface="Calibri" pitchFamily="34" charset="0"/>
              </a:rPr>
              <a:t>AGFA</a:t>
            </a:r>
            <a:endParaRPr lang="nl-NL">
              <a:latin typeface="Calibri" pitchFamily="34" charset="0"/>
            </a:endParaRPr>
          </a:p>
          <a:p>
            <a:r>
              <a:rPr lang="en-GB">
                <a:latin typeface="Calibri" pitchFamily="34" charset="0"/>
              </a:rPr>
              <a:t>Cooperation between WG2 groups</a:t>
            </a:r>
          </a:p>
          <a:p>
            <a:endParaRPr lang="nl-NL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2700" y="0"/>
            <a:ext cx="9156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1"/>
          <p:cNvPicPr>
            <a:picLocks noChangeAspect="1"/>
          </p:cNvPicPr>
          <p:nvPr/>
        </p:nvPicPr>
        <p:blipFill>
          <a:blip r:embed="rId4"/>
          <a:srcRect l="16035" t="15671" r="14413" b="24417"/>
          <a:stretch>
            <a:fillRect/>
          </a:stretch>
        </p:blipFill>
        <p:spPr bwMode="auto">
          <a:xfrm>
            <a:off x="6838950" y="295275"/>
            <a:ext cx="230505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6913563" y="6535738"/>
            <a:ext cx="21224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cs typeface="+mn-cs"/>
              </a:rPr>
              <a:t>Victoria Dutschk, WG2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15364" name="TextBox 14"/>
          <p:cNvSpPr txBox="1">
            <a:spLocks noChangeArrowheads="1"/>
          </p:cNvSpPr>
          <p:nvPr/>
        </p:nvSpPr>
        <p:spPr bwMode="auto">
          <a:xfrm>
            <a:off x="468313" y="1196975"/>
            <a:ext cx="71278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b="1">
                <a:latin typeface="Calibri" pitchFamily="34" charset="0"/>
              </a:rPr>
              <a:t>WG2 Materials  </a:t>
            </a:r>
          </a:p>
          <a:p>
            <a:r>
              <a:rPr lang="en-GB" sz="2000">
                <a:latin typeface="Calibri" pitchFamily="34" charset="0"/>
              </a:rPr>
              <a:t>2014 Reported: </a:t>
            </a:r>
            <a:r>
              <a:rPr lang="en-GB" sz="2000" b="1">
                <a:latin typeface="Calibri" pitchFamily="34" charset="0"/>
              </a:rPr>
              <a:t>15</a:t>
            </a:r>
            <a:r>
              <a:rPr lang="en-GB" sz="2000">
                <a:latin typeface="Calibri" pitchFamily="34" charset="0"/>
              </a:rPr>
              <a:t> laboratories (18%) from </a:t>
            </a:r>
            <a:r>
              <a:rPr lang="en-GB" sz="2000" b="1">
                <a:latin typeface="Calibri" pitchFamily="34" charset="0"/>
              </a:rPr>
              <a:t>10</a:t>
            </a:r>
            <a:r>
              <a:rPr lang="en-GB" sz="2000">
                <a:latin typeface="Calibri" pitchFamily="34" charset="0"/>
              </a:rPr>
              <a:t> countries</a:t>
            </a:r>
          </a:p>
          <a:p>
            <a:r>
              <a:rPr lang="en-GB" sz="2000">
                <a:latin typeface="Calibri" pitchFamily="34" charset="0"/>
              </a:rPr>
              <a:t>2015 Reported: </a:t>
            </a:r>
            <a:r>
              <a:rPr lang="en-GB" sz="2000" b="1">
                <a:latin typeface="Calibri" pitchFamily="34" charset="0"/>
              </a:rPr>
              <a:t>24</a:t>
            </a:r>
            <a:r>
              <a:rPr lang="en-GB" sz="2000">
                <a:latin typeface="Calibri" pitchFamily="34" charset="0"/>
              </a:rPr>
              <a:t> laboratories (29%) from </a:t>
            </a:r>
            <a:r>
              <a:rPr lang="en-GB" sz="2000" b="1">
                <a:latin typeface="Calibri" pitchFamily="34" charset="0"/>
              </a:rPr>
              <a:t>12</a:t>
            </a:r>
            <a:r>
              <a:rPr lang="en-GB" sz="2000">
                <a:latin typeface="Calibri" pitchFamily="34" charset="0"/>
              </a:rPr>
              <a:t> countries</a:t>
            </a:r>
          </a:p>
          <a:p>
            <a:r>
              <a:rPr lang="en-GB" sz="2000">
                <a:latin typeface="Calibri" pitchFamily="34" charset="0"/>
              </a:rPr>
              <a:t>2016 Reported: </a:t>
            </a:r>
            <a:r>
              <a:rPr lang="en-GB" sz="2000" b="1">
                <a:latin typeface="Calibri" pitchFamily="34" charset="0"/>
              </a:rPr>
              <a:t>17</a:t>
            </a:r>
            <a:r>
              <a:rPr lang="en-GB" sz="2000">
                <a:latin typeface="Calibri" pitchFamily="34" charset="0"/>
              </a:rPr>
              <a:t> laboratories (18%) from </a:t>
            </a:r>
            <a:r>
              <a:rPr lang="en-GB" sz="2000" b="1">
                <a:latin typeface="Calibri" pitchFamily="34" charset="0"/>
              </a:rPr>
              <a:t>12</a:t>
            </a:r>
            <a:r>
              <a:rPr lang="en-GB" sz="2000">
                <a:latin typeface="Calibri" pitchFamily="34" charset="0"/>
              </a:rPr>
              <a:t> countries </a:t>
            </a:r>
          </a:p>
        </p:txBody>
      </p:sp>
      <p:sp>
        <p:nvSpPr>
          <p:cNvPr id="15365" name="TextBox 2"/>
          <p:cNvSpPr txBox="1">
            <a:spLocks noChangeArrowheads="1"/>
          </p:cNvSpPr>
          <p:nvPr/>
        </p:nvSpPr>
        <p:spPr bwMode="auto">
          <a:xfrm>
            <a:off x="511175" y="4221163"/>
            <a:ext cx="84534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>
                <a:solidFill>
                  <a:srgbClr val="C00000"/>
                </a:solidFill>
                <a:latin typeface="Calibri" pitchFamily="34" charset="0"/>
              </a:rPr>
              <a:t>No feedback 2016 countries: </a:t>
            </a:r>
            <a:r>
              <a:rPr lang="en-GB">
                <a:latin typeface="Calibri" pitchFamily="34" charset="0"/>
              </a:rPr>
              <a:t>Austria, Belgium, Finland, Sweden, Hungary, Norway, Estonia, Australia, Canada, Switzerland, Romania, Croatia, Belarus, Portugal, Lithuania, Bulgaria, Netherlands   </a:t>
            </a:r>
          </a:p>
        </p:txBody>
      </p:sp>
      <p:sp>
        <p:nvSpPr>
          <p:cNvPr id="15366" name="TextBox 9"/>
          <p:cNvSpPr txBox="1">
            <a:spLocks noChangeArrowheads="1"/>
          </p:cNvSpPr>
          <p:nvPr/>
        </p:nvSpPr>
        <p:spPr bwMode="auto">
          <a:xfrm>
            <a:off x="511175" y="3081338"/>
            <a:ext cx="84534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>
                <a:solidFill>
                  <a:srgbClr val="C00000"/>
                </a:solidFill>
                <a:latin typeface="Calibri" pitchFamily="34" charset="0"/>
              </a:rPr>
              <a:t>Feedback 2016 countries: </a:t>
            </a:r>
            <a:r>
              <a:rPr lang="en-GB">
                <a:solidFill>
                  <a:srgbClr val="000000"/>
                </a:solidFill>
                <a:latin typeface="Calibri" pitchFamily="34" charset="0"/>
              </a:rPr>
              <a:t>Serbia, </a:t>
            </a:r>
            <a:r>
              <a:rPr lang="en-GB">
                <a:latin typeface="Calibri" pitchFamily="34" charset="0"/>
              </a:rPr>
              <a:t>Greece, Italy, France, Denmark, Spain, Poland, UK,</a:t>
            </a:r>
          </a:p>
          <a:p>
            <a:r>
              <a:rPr lang="en-GB">
                <a:latin typeface="Calibri" pitchFamily="34" charset="0"/>
              </a:rPr>
              <a:t>Germany, Ireland, Latvia, Turkey</a:t>
            </a:r>
          </a:p>
          <a:p>
            <a:r>
              <a:rPr lang="en-GB">
                <a:latin typeface="Calibri" pitchFamily="34" charset="0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" y="0"/>
            <a:ext cx="9156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1"/>
          <p:cNvPicPr>
            <a:picLocks noChangeAspect="1"/>
          </p:cNvPicPr>
          <p:nvPr/>
        </p:nvPicPr>
        <p:blipFill>
          <a:blip r:embed="rId3"/>
          <a:srcRect l="16035" t="15671" r="14413" b="24417"/>
          <a:stretch>
            <a:fillRect/>
          </a:stretch>
        </p:blipFill>
        <p:spPr bwMode="auto">
          <a:xfrm>
            <a:off x="6838950" y="295275"/>
            <a:ext cx="230505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6913563" y="6535738"/>
            <a:ext cx="21224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cs typeface="+mn-cs"/>
              </a:rPr>
              <a:t>Victoria Dutschk, WG2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17412" name="TextBox 14"/>
          <p:cNvSpPr txBox="1">
            <a:spLocks noChangeArrowheads="1"/>
          </p:cNvSpPr>
          <p:nvPr/>
        </p:nvSpPr>
        <p:spPr bwMode="auto">
          <a:xfrm>
            <a:off x="468313" y="1196975"/>
            <a:ext cx="71278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b="1">
                <a:latin typeface="Calibri" pitchFamily="34" charset="0"/>
              </a:rPr>
              <a:t>WG2 Materials  </a:t>
            </a:r>
          </a:p>
          <a:p>
            <a:r>
              <a:rPr lang="en-GB" sz="2000">
                <a:latin typeface="Calibri" pitchFamily="34" charset="0"/>
              </a:rPr>
              <a:t>Highlights 2012 - 2016</a:t>
            </a:r>
          </a:p>
        </p:txBody>
      </p:sp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468313" y="2133600"/>
            <a:ext cx="842486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u="sng">
                <a:latin typeface="Calibri" pitchFamily="34" charset="0"/>
              </a:rPr>
              <a:t>Characterization of </a:t>
            </a:r>
            <a:r>
              <a:rPr lang="en-US" u="sng">
                <a:solidFill>
                  <a:srgbClr val="3366FF"/>
                </a:solidFill>
                <a:latin typeface="Calibri" pitchFamily="34" charset="0"/>
              </a:rPr>
              <a:t>surfactants</a:t>
            </a:r>
            <a:r>
              <a:rPr lang="en-US" u="sng">
                <a:latin typeface="Calibri" pitchFamily="34" charset="0"/>
              </a:rPr>
              <a:t> and their usage for other materials  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Physicochemical  and rheological </a:t>
            </a:r>
            <a:r>
              <a:rPr lang="pl-PL">
                <a:latin typeface="Calibri" pitchFamily="34" charset="0"/>
              </a:rPr>
              <a:t>properties of two novel nonconventional biocompatible and bio</a:t>
            </a:r>
            <a:r>
              <a:rPr lang="en-US">
                <a:latin typeface="Calibri" pitchFamily="34" charset="0"/>
              </a:rPr>
              <a:t>degradable</a:t>
            </a:r>
            <a:r>
              <a:rPr lang="pl-PL">
                <a:latin typeface="Calibri" pitchFamily="34" charset="0"/>
              </a:rPr>
              <a:t> glycerol ether surfactants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GB">
                <a:latin typeface="Calibri" pitchFamily="34" charset="0"/>
              </a:rPr>
              <a:t>Using the self-organisation of interfacially active agents for the generation of porous solids with well-controlled surface properties</a:t>
            </a:r>
            <a:r>
              <a:rPr lang="en-US">
                <a:latin typeface="Calibri" pitchFamily="34" charset="0"/>
              </a:rPr>
              <a:t> </a:t>
            </a:r>
          </a:p>
          <a:p>
            <a:endParaRPr lang="nl-NL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" y="0"/>
            <a:ext cx="9156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1"/>
          <p:cNvPicPr>
            <a:picLocks noChangeAspect="1"/>
          </p:cNvPicPr>
          <p:nvPr/>
        </p:nvPicPr>
        <p:blipFill>
          <a:blip r:embed="rId3"/>
          <a:srcRect l="16035" t="15671" r="14413" b="24417"/>
          <a:stretch>
            <a:fillRect/>
          </a:stretch>
        </p:blipFill>
        <p:spPr bwMode="auto">
          <a:xfrm>
            <a:off x="6838950" y="295275"/>
            <a:ext cx="230505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6913563" y="6535738"/>
            <a:ext cx="21224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cs typeface="+mn-cs"/>
              </a:rPr>
              <a:t>Victoria Dutschk, WG2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18436" name="TextBox 14"/>
          <p:cNvSpPr txBox="1">
            <a:spLocks noChangeArrowheads="1"/>
          </p:cNvSpPr>
          <p:nvPr/>
        </p:nvSpPr>
        <p:spPr bwMode="auto">
          <a:xfrm>
            <a:off x="468313" y="1196975"/>
            <a:ext cx="71278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b="1">
                <a:latin typeface="Calibri" pitchFamily="34" charset="0"/>
              </a:rPr>
              <a:t>WG2 Materials  </a:t>
            </a:r>
          </a:p>
          <a:p>
            <a:r>
              <a:rPr lang="en-GB" sz="2000">
                <a:latin typeface="Calibri" pitchFamily="34" charset="0"/>
              </a:rPr>
              <a:t>Highlights 2012 - 2016</a:t>
            </a:r>
          </a:p>
        </p:txBody>
      </p:sp>
      <p:sp>
        <p:nvSpPr>
          <p:cNvPr id="18437" name="Rectangle 10"/>
          <p:cNvSpPr>
            <a:spLocks noChangeArrowheads="1"/>
          </p:cNvSpPr>
          <p:nvPr/>
        </p:nvSpPr>
        <p:spPr bwMode="auto">
          <a:xfrm>
            <a:off x="468313" y="2133600"/>
            <a:ext cx="7991475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u="sng">
                <a:solidFill>
                  <a:srgbClr val="3366FF"/>
                </a:solidFill>
                <a:latin typeface="Calibri" pitchFamily="34" charset="0"/>
              </a:rPr>
              <a:t>Antibacterial</a:t>
            </a:r>
            <a:r>
              <a:rPr lang="nl-NL" u="sng">
                <a:solidFill>
                  <a:srgbClr val="000000"/>
                </a:solidFill>
                <a:latin typeface="Calibri" pitchFamily="34" charset="0"/>
              </a:rPr>
              <a:t> properties and </a:t>
            </a:r>
            <a:r>
              <a:rPr lang="nl-NL" u="sng">
                <a:solidFill>
                  <a:srgbClr val="3366FF"/>
                </a:solidFill>
                <a:latin typeface="Calibri" pitchFamily="34" charset="0"/>
              </a:rPr>
              <a:t>toxicologic</a:t>
            </a:r>
            <a:r>
              <a:rPr lang="nl-NL" u="sng">
                <a:solidFill>
                  <a:srgbClr val="000000"/>
                </a:solidFill>
                <a:latin typeface="Calibri" pitchFamily="34" charset="0"/>
              </a:rPr>
              <a:t> effects</a:t>
            </a:r>
          </a:p>
          <a:p>
            <a:endParaRPr lang="nl-NL">
              <a:latin typeface="Calibri" pitchFamily="34" charset="0"/>
            </a:endParaRPr>
          </a:p>
          <a:p>
            <a:r>
              <a:rPr lang="nl-NL">
                <a:latin typeface="Calibri" pitchFamily="34" charset="0"/>
              </a:rPr>
              <a:t>Proceeding to disinfection applying sputtering technology to produce thinner coated surfaces with lower amounts of  non-renewable metal resources like Cu, Ag</a:t>
            </a:r>
          </a:p>
          <a:p>
            <a:endParaRPr lang="nl-NL" sz="1200">
              <a:latin typeface="Calibri" pitchFamily="34" charset="0"/>
            </a:endParaRPr>
          </a:p>
          <a:p>
            <a:r>
              <a:rPr lang="nl-NL">
                <a:latin typeface="Calibri" pitchFamily="34" charset="0"/>
              </a:rPr>
              <a:t>Innovative nanoparticulate TiO</a:t>
            </a:r>
            <a:r>
              <a:rPr lang="nl-NL" baseline="-25000">
                <a:latin typeface="Calibri" pitchFamily="34" charset="0"/>
              </a:rPr>
              <a:t>2</a:t>
            </a:r>
            <a:r>
              <a:rPr lang="nl-NL">
                <a:latin typeface="Calibri" pitchFamily="34" charset="0"/>
              </a:rPr>
              <a:t> surfaces leading to the loss of bacterial viability with the time of cell-wall damage in the dark</a:t>
            </a:r>
            <a:endParaRPr lang="nl-NL" sz="1200">
              <a:latin typeface="Calibri" pitchFamily="34" charset="0"/>
            </a:endParaRPr>
          </a:p>
          <a:p>
            <a:r>
              <a:rPr lang="nl-NL">
                <a:latin typeface="Calibri" pitchFamily="34" charset="0"/>
              </a:rPr>
              <a:t> </a:t>
            </a:r>
          </a:p>
          <a:p>
            <a:r>
              <a:rPr lang="de-DE">
                <a:latin typeface="Calibri" pitchFamily="34" charset="0"/>
              </a:rPr>
              <a:t>I</a:t>
            </a:r>
            <a:r>
              <a:rPr lang="pl-PL">
                <a:latin typeface="Calibri" pitchFamily="34" charset="0"/>
              </a:rPr>
              <a:t>nteraction of nanoparticles with lipid monolayers as in vitro models to evaluate </a:t>
            </a:r>
            <a:r>
              <a:rPr lang="pl-PL">
                <a:solidFill>
                  <a:srgbClr val="000000"/>
                </a:solidFill>
                <a:latin typeface="Calibri" pitchFamily="34" charset="0"/>
              </a:rPr>
              <a:t>potential toxicological alterations</a:t>
            </a:r>
          </a:p>
          <a:p>
            <a:endParaRPr lang="pl-PL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Development of a photo-reactor using thin film composed of Mn and Cu doped TiO2 NPs to remove antibiotics and antibiotics resistance bacteria from treated urban waste water</a:t>
            </a:r>
            <a:endParaRPr lang="nl-NL">
              <a:latin typeface="Calibri" pitchFamily="34" charset="0"/>
            </a:endParaRPr>
          </a:p>
          <a:p>
            <a:endParaRPr lang="nl-NL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" y="0"/>
            <a:ext cx="9156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1"/>
          <p:cNvPicPr>
            <a:picLocks noChangeAspect="1"/>
          </p:cNvPicPr>
          <p:nvPr/>
        </p:nvPicPr>
        <p:blipFill>
          <a:blip r:embed="rId3"/>
          <a:srcRect l="16035" t="15671" r="14413" b="24417"/>
          <a:stretch>
            <a:fillRect/>
          </a:stretch>
        </p:blipFill>
        <p:spPr bwMode="auto">
          <a:xfrm>
            <a:off x="6838950" y="295275"/>
            <a:ext cx="230505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6913563" y="6535738"/>
            <a:ext cx="21224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cs typeface="+mn-cs"/>
              </a:rPr>
              <a:t>Victoria Dutschk, WG2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19460" name="TextBox 14"/>
          <p:cNvSpPr txBox="1">
            <a:spLocks noChangeArrowheads="1"/>
          </p:cNvSpPr>
          <p:nvPr/>
        </p:nvSpPr>
        <p:spPr bwMode="auto">
          <a:xfrm>
            <a:off x="468313" y="1196975"/>
            <a:ext cx="71278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b="1">
                <a:latin typeface="Calibri" pitchFamily="34" charset="0"/>
              </a:rPr>
              <a:t>WG2 Materials  </a:t>
            </a:r>
          </a:p>
          <a:p>
            <a:r>
              <a:rPr lang="en-GB" sz="2000">
                <a:latin typeface="Calibri" pitchFamily="34" charset="0"/>
              </a:rPr>
              <a:t>Highlights 2012 - 2016</a:t>
            </a:r>
          </a:p>
        </p:txBody>
      </p:sp>
      <p:sp>
        <p:nvSpPr>
          <p:cNvPr id="19461" name="Rectangle 7"/>
          <p:cNvSpPr>
            <a:spLocks noChangeArrowheads="1"/>
          </p:cNvSpPr>
          <p:nvPr/>
        </p:nvSpPr>
        <p:spPr bwMode="auto">
          <a:xfrm>
            <a:off x="468313" y="2276475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u="sng">
                <a:solidFill>
                  <a:srgbClr val="000000"/>
                </a:solidFill>
                <a:latin typeface="Calibri" pitchFamily="34" charset="0"/>
              </a:rPr>
              <a:t>Developing of </a:t>
            </a:r>
            <a:r>
              <a:rPr lang="en-US" u="sng">
                <a:solidFill>
                  <a:srgbClr val="3366FF"/>
                </a:solidFill>
                <a:latin typeface="Calibri" pitchFamily="34" charset="0"/>
              </a:rPr>
              <a:t>microfibers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Development and scale-up of novel protein microfibers for structuring and encapsulation using in-shear solvent attrition focusing on green (solvent free) methods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" y="0"/>
            <a:ext cx="9156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2" name="Picture 1"/>
          <p:cNvPicPr>
            <a:picLocks noChangeAspect="1"/>
          </p:cNvPicPr>
          <p:nvPr/>
        </p:nvPicPr>
        <p:blipFill>
          <a:blip r:embed="rId3"/>
          <a:srcRect l="16035" t="15671" r="14413" b="24417"/>
          <a:stretch>
            <a:fillRect/>
          </a:stretch>
        </p:blipFill>
        <p:spPr bwMode="auto">
          <a:xfrm>
            <a:off x="6838950" y="295275"/>
            <a:ext cx="230505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6913563" y="6535738"/>
            <a:ext cx="21224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cs typeface="+mn-cs"/>
              </a:rPr>
              <a:t>Victoria Dutschk, WG2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20484" name="TextBox 14"/>
          <p:cNvSpPr txBox="1">
            <a:spLocks noChangeArrowheads="1"/>
          </p:cNvSpPr>
          <p:nvPr/>
        </p:nvSpPr>
        <p:spPr bwMode="auto">
          <a:xfrm>
            <a:off x="468313" y="1196975"/>
            <a:ext cx="71278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b="1">
                <a:latin typeface="Calibri" pitchFamily="34" charset="0"/>
              </a:rPr>
              <a:t>WG2 Materials  </a:t>
            </a:r>
          </a:p>
          <a:p>
            <a:r>
              <a:rPr lang="en-GB" sz="2000">
                <a:latin typeface="Calibri" pitchFamily="34" charset="0"/>
              </a:rPr>
              <a:t>Highlights 2012 - 2016</a:t>
            </a:r>
          </a:p>
        </p:txBody>
      </p:sp>
      <p:sp>
        <p:nvSpPr>
          <p:cNvPr id="20485" name="Rectangle 8"/>
          <p:cNvSpPr>
            <a:spLocks noChangeArrowheads="1"/>
          </p:cNvSpPr>
          <p:nvPr/>
        </p:nvSpPr>
        <p:spPr bwMode="auto">
          <a:xfrm>
            <a:off x="468313" y="2133600"/>
            <a:ext cx="7991475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u="sng">
                <a:latin typeface="Calibri" pitchFamily="34" charset="0"/>
              </a:rPr>
              <a:t>Manufacturing of </a:t>
            </a:r>
            <a:r>
              <a:rPr lang="en-US" u="sng">
                <a:solidFill>
                  <a:srgbClr val="3366FF"/>
                </a:solidFill>
                <a:latin typeface="Calibri" pitchFamily="34" charset="0"/>
              </a:rPr>
              <a:t>foams </a:t>
            </a:r>
            <a:r>
              <a:rPr lang="en-US" u="sng">
                <a:latin typeface="Calibri" pitchFamily="34" charset="0"/>
              </a:rPr>
              <a:t>and their usage for other materials</a:t>
            </a:r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Protein-stabilized foams polymeric nanolatexes </a:t>
            </a:r>
          </a:p>
          <a:p>
            <a:endParaRPr lang="en-US" u="sng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Nanoporous metallic foams based on electrodeposition - hydrogen bubbles act as a negative dynamic template around which metal grows, thus forming a foam structure highly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Porous metallic foams containing nickel, cobalt, iron and copper, and several combinations of these metals: application as electrodes in asymmetric supercapacitors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Microporous carbonaceous materials from particle-stabilized foams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" y="0"/>
            <a:ext cx="9156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6" name="Picture 1"/>
          <p:cNvPicPr>
            <a:picLocks noChangeAspect="1"/>
          </p:cNvPicPr>
          <p:nvPr/>
        </p:nvPicPr>
        <p:blipFill>
          <a:blip r:embed="rId3"/>
          <a:srcRect l="16035" t="15671" r="14413" b="24417"/>
          <a:stretch>
            <a:fillRect/>
          </a:stretch>
        </p:blipFill>
        <p:spPr bwMode="auto">
          <a:xfrm>
            <a:off x="6838950" y="295275"/>
            <a:ext cx="230505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6913563" y="6535738"/>
            <a:ext cx="21224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cs typeface="+mn-cs"/>
              </a:rPr>
              <a:t>Victoria Dutschk, WG2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21508" name="TextBox 14"/>
          <p:cNvSpPr txBox="1">
            <a:spLocks noChangeArrowheads="1"/>
          </p:cNvSpPr>
          <p:nvPr/>
        </p:nvSpPr>
        <p:spPr bwMode="auto">
          <a:xfrm>
            <a:off x="468313" y="1196975"/>
            <a:ext cx="71278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b="1">
                <a:latin typeface="Calibri" pitchFamily="34" charset="0"/>
              </a:rPr>
              <a:t>WG2 Materials  </a:t>
            </a:r>
          </a:p>
          <a:p>
            <a:r>
              <a:rPr lang="en-GB" sz="2000">
                <a:latin typeface="Calibri" pitchFamily="34" charset="0"/>
              </a:rPr>
              <a:t>Highlights 2012 - 2016</a:t>
            </a:r>
          </a:p>
        </p:txBody>
      </p:sp>
      <p:sp>
        <p:nvSpPr>
          <p:cNvPr id="9" name="Rectangle 8"/>
          <p:cNvSpPr/>
          <p:nvPr/>
        </p:nvSpPr>
        <p:spPr>
          <a:xfrm>
            <a:off x="468313" y="2133600"/>
            <a:ext cx="7991475" cy="42465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u="sng" dirty="0">
                <a:latin typeface="+mn-lt"/>
                <a:cs typeface="+mn-cs"/>
              </a:rPr>
              <a:t>Fabricating </a:t>
            </a:r>
            <a:r>
              <a:rPr lang="en-US" u="sng" dirty="0">
                <a:solidFill>
                  <a:srgbClr val="3366FF"/>
                </a:solidFill>
                <a:latin typeface="+mn-lt"/>
                <a:cs typeface="+mn-cs"/>
              </a:rPr>
              <a:t>functional surfaces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latin typeface="+mn-lt"/>
                <a:cs typeface="+mn-cs"/>
              </a:rPr>
              <a:t>Superhydrophobic</a:t>
            </a:r>
            <a:r>
              <a:rPr lang="en-US" dirty="0">
                <a:latin typeface="+mn-lt"/>
                <a:cs typeface="+mn-cs"/>
              </a:rPr>
              <a:t> aluminum by </a:t>
            </a:r>
            <a:r>
              <a:rPr lang="en-US" dirty="0">
                <a:latin typeface="+mn-lt"/>
                <a:cs typeface="+mn-cs"/>
              </a:rPr>
              <a:t>one-step wet synthesis using </a:t>
            </a:r>
            <a:r>
              <a:rPr lang="en-US" dirty="0" err="1">
                <a:latin typeface="+mn-lt"/>
                <a:cs typeface="+mn-cs"/>
              </a:rPr>
              <a:t>fluoroalkyl</a:t>
            </a:r>
            <a:r>
              <a:rPr lang="en-US" dirty="0">
                <a:latin typeface="+mn-lt"/>
                <a:cs typeface="+mn-cs"/>
              </a:rPr>
              <a:t> </a:t>
            </a:r>
            <a:r>
              <a:rPr lang="en-US" dirty="0" err="1">
                <a:latin typeface="+mn-lt"/>
                <a:cs typeface="+mn-cs"/>
              </a:rPr>
              <a:t>silane</a:t>
            </a: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 err="1">
                <a:latin typeface="+mn-lt"/>
                <a:cs typeface="+mn-cs"/>
              </a:rPr>
              <a:t>Superhydrophobic</a:t>
            </a:r>
            <a:r>
              <a:rPr lang="de-DE" dirty="0">
                <a:latin typeface="+mn-lt"/>
                <a:cs typeface="+mn-cs"/>
              </a:rPr>
              <a:t> </a:t>
            </a:r>
            <a:r>
              <a:rPr lang="pl-PL" dirty="0" err="1">
                <a:latin typeface="+mn-lt"/>
                <a:cs typeface="+mn-cs"/>
              </a:rPr>
              <a:t>surfaces</a:t>
            </a:r>
            <a:r>
              <a:rPr lang="pl-PL" dirty="0">
                <a:solidFill>
                  <a:srgbClr val="3366FF"/>
                </a:solidFill>
                <a:latin typeface="+mn-lt"/>
                <a:cs typeface="+mn-cs"/>
              </a:rPr>
              <a:t> </a:t>
            </a:r>
            <a:r>
              <a:rPr lang="pl-PL" dirty="0">
                <a:latin typeface="+mn-lt"/>
                <a:cs typeface="+mn-cs"/>
              </a:rPr>
              <a:t>by </a:t>
            </a:r>
            <a:r>
              <a:rPr lang="pl-PL" dirty="0" err="1">
                <a:latin typeface="+mn-lt"/>
                <a:cs typeface="+mn-cs"/>
              </a:rPr>
              <a:t>mixed</a:t>
            </a:r>
            <a:r>
              <a:rPr lang="pl-PL" dirty="0">
                <a:latin typeface="+mn-lt"/>
                <a:cs typeface="+mn-cs"/>
              </a:rPr>
              <a:t> </a:t>
            </a:r>
            <a:r>
              <a:rPr lang="pl-PL" dirty="0" err="1">
                <a:latin typeface="+mn-lt"/>
                <a:cs typeface="+mn-cs"/>
              </a:rPr>
              <a:t>inorganic-organic</a:t>
            </a:r>
            <a:r>
              <a:rPr lang="pl-PL" dirty="0">
                <a:latin typeface="+mn-lt"/>
                <a:cs typeface="+mn-cs"/>
              </a:rPr>
              <a:t> </a:t>
            </a:r>
            <a:r>
              <a:rPr lang="pl-PL" dirty="0" err="1">
                <a:latin typeface="+mn-lt"/>
                <a:cs typeface="+mn-cs"/>
              </a:rPr>
              <a:t>coating</a:t>
            </a:r>
            <a:r>
              <a:rPr lang="pl-PL" dirty="0">
                <a:latin typeface="+mn-lt"/>
                <a:cs typeface="+mn-cs"/>
              </a:rPr>
              <a:t> on </a:t>
            </a:r>
            <a:r>
              <a:rPr lang="pl-PL" dirty="0" err="1">
                <a:latin typeface="+mn-lt"/>
                <a:cs typeface="+mn-cs"/>
              </a:rPr>
              <a:t>different</a:t>
            </a:r>
            <a:r>
              <a:rPr lang="pl-PL" dirty="0">
                <a:latin typeface="+mn-lt"/>
                <a:cs typeface="+mn-cs"/>
              </a:rPr>
              <a:t> </a:t>
            </a:r>
            <a:r>
              <a:rPr lang="pl-PL" dirty="0" err="1">
                <a:latin typeface="+mn-lt"/>
                <a:cs typeface="+mn-cs"/>
              </a:rPr>
              <a:t>substrates</a:t>
            </a:r>
            <a:endParaRPr lang="pl-PL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pl-PL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n-lt"/>
                <a:cs typeface="+mn-cs"/>
              </a:rPr>
              <a:t>Steel substrates coated</a:t>
            </a:r>
            <a:r>
              <a:rPr lang="fr-FR" dirty="0">
                <a:latin typeface="+mn-lt"/>
                <a:cs typeface="+mn-cs"/>
              </a:rPr>
              <a:t> by</a:t>
            </a:r>
            <a:r>
              <a:rPr lang="en-GB" dirty="0">
                <a:latin typeface="+mn-lt"/>
                <a:cs typeface="+mn-cs"/>
              </a:rPr>
              <a:t> chromium oxide thin</a:t>
            </a:r>
            <a:r>
              <a:rPr lang="fr-FR" dirty="0">
                <a:latin typeface="+mn-lt"/>
                <a:cs typeface="+mn-cs"/>
              </a:rPr>
              <a:t> films</a:t>
            </a:r>
            <a:r>
              <a:rPr lang="en-GB" dirty="0">
                <a:latin typeface="+mn-lt"/>
                <a:cs typeface="+mn-cs"/>
              </a:rPr>
              <a:t> through reactive magnetron sputtering for biomedical </a:t>
            </a:r>
            <a:r>
              <a:rPr lang="en-GB" dirty="0">
                <a:latin typeface="+mn-lt"/>
                <a:cs typeface="+mn-cs"/>
              </a:rPr>
              <a:t>applications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Innovative sol–gel route in neutral </a:t>
            </a:r>
            <a:r>
              <a:rPr lang="en-US" dirty="0" err="1">
                <a:latin typeface="+mn-lt"/>
                <a:cs typeface="+mn-cs"/>
              </a:rPr>
              <a:t>hydroalcoholic</a:t>
            </a:r>
            <a:r>
              <a:rPr lang="en-US" dirty="0">
                <a:latin typeface="+mn-lt"/>
                <a:cs typeface="+mn-cs"/>
              </a:rPr>
              <a:t> condition to obtain antibacterial cotton finishing by zinc </a:t>
            </a:r>
            <a:r>
              <a:rPr lang="en-US" dirty="0">
                <a:latin typeface="+mn-lt"/>
                <a:cs typeface="+mn-cs"/>
              </a:rPr>
              <a:t>precursor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Design, synthesis, self-cleaning of uniform, adhesive and low cytotoxic surfaces in the dark or under light under mild </a:t>
            </a:r>
            <a:r>
              <a:rPr lang="en-US" dirty="0">
                <a:latin typeface="+mn-lt"/>
                <a:cs typeface="+mn-cs"/>
              </a:rPr>
              <a:t>conditions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" y="0"/>
            <a:ext cx="9156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0" name="Picture 1"/>
          <p:cNvPicPr>
            <a:picLocks noChangeAspect="1"/>
          </p:cNvPicPr>
          <p:nvPr/>
        </p:nvPicPr>
        <p:blipFill>
          <a:blip r:embed="rId3"/>
          <a:srcRect l="16035" t="15671" r="14413" b="24417"/>
          <a:stretch>
            <a:fillRect/>
          </a:stretch>
        </p:blipFill>
        <p:spPr bwMode="auto">
          <a:xfrm>
            <a:off x="6838950" y="295275"/>
            <a:ext cx="230505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6913563" y="6535738"/>
            <a:ext cx="21224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cs typeface="+mn-cs"/>
              </a:rPr>
              <a:t>Victoria Dutschk, WG2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22532" name="TextBox 14"/>
          <p:cNvSpPr txBox="1">
            <a:spLocks noChangeArrowheads="1"/>
          </p:cNvSpPr>
          <p:nvPr/>
        </p:nvSpPr>
        <p:spPr bwMode="auto">
          <a:xfrm>
            <a:off x="468313" y="1196975"/>
            <a:ext cx="71278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b="1">
                <a:latin typeface="Calibri" pitchFamily="34" charset="0"/>
              </a:rPr>
              <a:t>WG2 Materials  </a:t>
            </a:r>
          </a:p>
          <a:p>
            <a:r>
              <a:rPr lang="en-GB" sz="2000">
                <a:latin typeface="Calibri" pitchFamily="34" charset="0"/>
              </a:rPr>
              <a:t>Highlights 2012 - 2016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468313" y="2133600"/>
            <a:ext cx="82804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u="sng">
                <a:solidFill>
                  <a:srgbClr val="000000"/>
                </a:solidFill>
                <a:latin typeface="Calibri" pitchFamily="34" charset="0"/>
              </a:rPr>
              <a:t>Inorganic </a:t>
            </a:r>
            <a:r>
              <a:rPr lang="nl-NL" u="sng">
                <a:solidFill>
                  <a:srgbClr val="3366FF"/>
                </a:solidFill>
                <a:latin typeface="Calibri" pitchFamily="34" charset="0"/>
              </a:rPr>
              <a:t>nanostructured materials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Silicon Carbide-based nanowires for biomedical applications</a:t>
            </a:r>
          </a:p>
          <a:p>
            <a:endParaRPr lang="es-ES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s-ES">
                <a:solidFill>
                  <a:srgbClr val="000000"/>
                </a:solidFill>
                <a:latin typeface="Calibri" pitchFamily="34" charset="0"/>
              </a:rPr>
              <a:t>Assessment of cellular and molecular effects of iron oxide nanoparticles</a:t>
            </a:r>
          </a:p>
          <a:p>
            <a:endParaRPr lang="nl-NL" u="sng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tr-TR">
                <a:latin typeface="Calibri" pitchFamily="34" charset="0"/>
              </a:rPr>
              <a:t>Nano and ionexchange mebranes for reuse of wastewaters</a:t>
            </a:r>
            <a:endParaRPr lang="nl-NL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" y="0"/>
            <a:ext cx="91567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Picture 1"/>
          <p:cNvPicPr>
            <a:picLocks noChangeAspect="1"/>
          </p:cNvPicPr>
          <p:nvPr/>
        </p:nvPicPr>
        <p:blipFill>
          <a:blip r:embed="rId3"/>
          <a:srcRect l="16035" t="15671" r="14413" b="24417"/>
          <a:stretch>
            <a:fillRect/>
          </a:stretch>
        </p:blipFill>
        <p:spPr bwMode="auto">
          <a:xfrm>
            <a:off x="6838950" y="295275"/>
            <a:ext cx="230505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6913563" y="6535738"/>
            <a:ext cx="21224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cs typeface="+mn-cs"/>
              </a:rPr>
              <a:t>Victoria Dutschk, WG2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23556" name="TextBox 14"/>
          <p:cNvSpPr txBox="1">
            <a:spLocks noChangeArrowheads="1"/>
          </p:cNvSpPr>
          <p:nvPr/>
        </p:nvSpPr>
        <p:spPr bwMode="auto">
          <a:xfrm>
            <a:off x="468313" y="1196975"/>
            <a:ext cx="71278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b="1">
                <a:latin typeface="Calibri" pitchFamily="34" charset="0"/>
              </a:rPr>
              <a:t>WG2 Materials  </a:t>
            </a:r>
          </a:p>
          <a:p>
            <a:r>
              <a:rPr lang="en-GB" sz="2000">
                <a:latin typeface="Calibri" pitchFamily="34" charset="0"/>
              </a:rPr>
              <a:t>Highlights 2012 - 2016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468313" y="2133600"/>
            <a:ext cx="8280400" cy="258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u="sng">
                <a:solidFill>
                  <a:srgbClr val="3366FF"/>
                </a:solidFill>
                <a:latin typeface="Calibri" pitchFamily="34" charset="0"/>
              </a:rPr>
              <a:t>Emulsions</a:t>
            </a:r>
            <a:r>
              <a:rPr lang="en-US" u="sng">
                <a:latin typeface="Calibri" pitchFamily="34" charset="0"/>
              </a:rPr>
              <a:t>: Encapsulation of essential oils</a:t>
            </a:r>
          </a:p>
          <a:p>
            <a:endParaRPr lang="en-GB">
              <a:latin typeface="Calibri" pitchFamily="34" charset="0"/>
            </a:endParaRPr>
          </a:p>
          <a:p>
            <a:pPr marL="0" lvl="1"/>
            <a:r>
              <a:rPr lang="en-US">
                <a:latin typeface="Calibri" pitchFamily="34" charset="0"/>
              </a:rPr>
              <a:t>Stabilization of w/o emulsions using polyglycerol esters </a:t>
            </a:r>
          </a:p>
          <a:p>
            <a:pPr marL="0" lvl="1"/>
            <a:endParaRPr lang="en-US">
              <a:latin typeface="Calibri" pitchFamily="34" charset="0"/>
            </a:endParaRPr>
          </a:p>
          <a:p>
            <a:pPr marL="0" lvl="1"/>
            <a:r>
              <a:rPr lang="en-US">
                <a:latin typeface="Calibri" pitchFamily="34" charset="0"/>
              </a:rPr>
              <a:t>Properties of o/w emulsions stabilized by gelatin/NaCN mixtures</a:t>
            </a:r>
          </a:p>
          <a:p>
            <a:pPr marL="0" lvl="1"/>
            <a:endParaRPr lang="en-US">
              <a:latin typeface="Calibri" pitchFamily="34" charset="0"/>
            </a:endParaRPr>
          </a:p>
          <a:p>
            <a:pPr marL="0" lvl="1"/>
            <a:r>
              <a:rPr lang="en-US">
                <a:latin typeface="Calibri" pitchFamily="34" charset="0"/>
              </a:rPr>
              <a:t>Rheological investigation on crystallization of an unhydrogenated vegetable fat dissolved in sunflower oil</a:t>
            </a:r>
          </a:p>
          <a:p>
            <a:endParaRPr lang="en-GB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634</Words>
  <Application>Microsoft Macintosh PowerPoint</Application>
  <PresentationFormat>Presentazione su schermo (4:3)</PresentationFormat>
  <Paragraphs>123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Modello struttura</vt:lpstr>
      </vt:variant>
      <vt:variant>
        <vt:i4>2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Calibri</vt:lpstr>
      <vt:lpstr>Arial</vt:lpstr>
      <vt:lpstr>Verdana</vt:lpstr>
      <vt:lpstr>Office Theme</vt:lpstr>
      <vt:lpstr>Office Theme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Company>University of Twente - ICTS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ICTS</dc:creator>
  <cp:lastModifiedBy>Libero Liggieri</cp:lastModifiedBy>
  <cp:revision>138</cp:revision>
  <dcterms:created xsi:type="dcterms:W3CDTF">2014-04-17T11:01:32Z</dcterms:created>
  <dcterms:modified xsi:type="dcterms:W3CDTF">2016-05-04T13:14:39Z</dcterms:modified>
</cp:coreProperties>
</file>