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58" r:id="rId4"/>
    <p:sldId id="259" r:id="rId5"/>
    <p:sldId id="261" r:id="rId6"/>
    <p:sldId id="262" r:id="rId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8" autoAdjust="0"/>
    <p:restoredTop sz="94660"/>
  </p:normalViewPr>
  <p:slideViewPr>
    <p:cSldViewPr>
      <p:cViewPr>
        <p:scale>
          <a:sx n="125" d="100"/>
          <a:sy n="125" d="100"/>
        </p:scale>
        <p:origin x="49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64BDFBF-D1C4-45C0-84F4-E8AF73C51723}" type="datetimeFigureOut">
              <a:rPr lang="de-DE"/>
              <a:pPr>
                <a:defRPr/>
              </a:pPr>
              <a:t>03.05.2016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BB3FD9-06EB-4F9D-BCC4-40DD58F5A870}" type="slidenum">
              <a:rPr lang="de-DE"/>
              <a:pPr>
                <a:defRPr/>
              </a:pPr>
              <a:t>‹Nr.›</a:t>
            </a:fld>
            <a:endParaRPr lang="de-DE"/>
          </a:p>
        </p:txBody>
      </p:sp>
    </p:spTree>
    <p:extLst>
      <p:ext uri="{BB962C8B-B14F-4D97-AF65-F5344CB8AC3E}">
        <p14:creationId xmlns:p14="http://schemas.microsoft.com/office/powerpoint/2010/main" val="3700241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extfeld 1"/>
          <p:cNvSpPr txBox="1">
            <a:spLocks noChangeArrowheads="1"/>
          </p:cNvSpPr>
          <p:nvPr userDrawn="1"/>
        </p:nvSpPr>
        <p:spPr bwMode="auto">
          <a:xfrm>
            <a:off x="0" y="55563"/>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200" smtClean="0">
                <a:solidFill>
                  <a:srgbClr val="0000FF"/>
                </a:solidFill>
                <a:latin typeface="Calibri" pitchFamily="34" charset="0"/>
              </a:rPr>
              <a:t>Brief Report WG3 - Diagnostics</a:t>
            </a:r>
            <a:r>
              <a:rPr lang="en-GB" sz="1200" smtClean="0">
                <a:solidFill>
                  <a:srgbClr val="0000FF"/>
                </a:solidFill>
                <a:latin typeface="Calibri" pitchFamily="34" charset="0"/>
              </a:rPr>
              <a:t>		Reinhard Miller</a:t>
            </a:r>
          </a:p>
        </p:txBody>
      </p:sp>
      <p:graphicFrame>
        <p:nvGraphicFramePr>
          <p:cNvPr id="3" name="Object 3"/>
          <p:cNvGraphicFramePr>
            <a:graphicFrameLocks noChangeAspect="1"/>
          </p:cNvGraphicFramePr>
          <p:nvPr userDrawn="1"/>
        </p:nvGraphicFramePr>
        <p:xfrm>
          <a:off x="7099300" y="0"/>
          <a:ext cx="2001838" cy="404813"/>
        </p:xfrm>
        <a:graphic>
          <a:graphicData uri="http://schemas.openxmlformats.org/presentationml/2006/ole">
            <mc:AlternateContent xmlns:mc="http://schemas.openxmlformats.org/markup-compatibility/2006">
              <mc:Choice xmlns:v="urn:schemas-microsoft-com:vml" Requires="v">
                <p:oleObj spid="_x0000_s67599" name="Photo Editor-Foto" r:id="rId3" imgW="8287907" imgH="1676634" progId="">
                  <p:embed/>
                </p:oleObj>
              </mc:Choice>
              <mc:Fallback>
                <p:oleObj name="Photo Editor-Foto" r:id="rId3" imgW="8287907" imgH="167663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300" y="0"/>
                        <a:ext cx="2001838"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Gerade Verbindung 3"/>
          <p:cNvCxnSpPr/>
          <p:nvPr userDrawn="1"/>
        </p:nvCxnSpPr>
        <p:spPr>
          <a:xfrm>
            <a:off x="0" y="40481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4"/>
          <p:cNvCxnSpPr/>
          <p:nvPr userDrawn="1"/>
        </p:nvCxnSpPr>
        <p:spPr>
          <a:xfrm>
            <a:off x="0" y="6308725"/>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ußzeilenplatzhalter 4"/>
          <p:cNvSpPr>
            <a:spLocks noGrp="1"/>
          </p:cNvSpPr>
          <p:nvPr>
            <p:ph type="ftr" sz="quarter" idx="10"/>
          </p:nvPr>
        </p:nvSpPr>
        <p:spPr>
          <a:xfrm>
            <a:off x="0" y="6415088"/>
            <a:ext cx="4983163" cy="365125"/>
          </a:xfrm>
        </p:spPr>
        <p:txBody>
          <a:bodyPr/>
          <a:lstStyle>
            <a:lvl1pPr>
              <a:defRPr>
                <a:solidFill>
                  <a:srgbClr val="0000FF"/>
                </a:solidFill>
              </a:defRPr>
            </a:lvl1pPr>
          </a:lstStyle>
          <a:p>
            <a:pPr>
              <a:defRPr/>
            </a:pPr>
            <a:r>
              <a:rPr lang="en-GB" smtClean="0"/>
              <a:t>COST MP1106, May 4-6, 2016 in Athens</a:t>
            </a:r>
            <a:endParaRPr lang="de-DE"/>
          </a:p>
        </p:txBody>
      </p:sp>
      <p:sp>
        <p:nvSpPr>
          <p:cNvPr id="7" name="Foliennummernplatzhalter 5"/>
          <p:cNvSpPr>
            <a:spLocks noGrp="1"/>
          </p:cNvSpPr>
          <p:nvPr>
            <p:ph type="sldNum" sz="quarter" idx="11"/>
          </p:nvPr>
        </p:nvSpPr>
        <p:spPr>
          <a:xfrm>
            <a:off x="6553200" y="6415088"/>
            <a:ext cx="2133600" cy="365125"/>
          </a:xfrm>
        </p:spPr>
        <p:txBody>
          <a:bodyPr/>
          <a:lstStyle>
            <a:lvl1pPr marL="0" algn="r" defTabSz="914400" rtl="0" eaLnBrk="1" latinLnBrk="0" hangingPunct="1">
              <a:defRPr lang="de-DE" sz="1200" kern="1200">
                <a:solidFill>
                  <a:srgbClr val="0000FF"/>
                </a:solidFill>
                <a:latin typeface="+mn-lt"/>
                <a:ea typeface="+mn-ea"/>
                <a:cs typeface="+mn-cs"/>
              </a:defRPr>
            </a:lvl1pPr>
          </a:lstStyle>
          <a:p>
            <a:pPr>
              <a:defRPr/>
            </a:pPr>
            <a:fld id="{BFBF2304-DA43-408D-9BAA-E492053373A9}" type="slidenum">
              <a:rPr smtClean="0"/>
              <a:pPr>
                <a:defRPr/>
              </a:pPr>
              <a:t>‹Nr.›</a:t>
            </a:fld>
            <a:r>
              <a:rPr lang="en-GB" smtClean="0"/>
              <a:t>/60</a:t>
            </a:r>
            <a:r>
              <a:rPr smtClean="0"/>
              <a:t> </a:t>
            </a:r>
            <a:endParaRPr dirty="0"/>
          </a:p>
        </p:txBody>
      </p:sp>
    </p:spTree>
    <p:extLst>
      <p:ext uri="{BB962C8B-B14F-4D97-AF65-F5344CB8AC3E}">
        <p14:creationId xmlns:p14="http://schemas.microsoft.com/office/powerpoint/2010/main" val="17556131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6" name="Foliennummernplatzhalter 5"/>
          <p:cNvSpPr>
            <a:spLocks noGrp="1"/>
          </p:cNvSpPr>
          <p:nvPr>
            <p:ph type="sldNum" sz="quarter" idx="12"/>
          </p:nvPr>
        </p:nvSpPr>
        <p:spPr/>
        <p:txBody>
          <a:bodyPr/>
          <a:lstStyle>
            <a:lvl1pPr>
              <a:defRPr/>
            </a:lvl1pPr>
          </a:lstStyle>
          <a:p>
            <a:pPr>
              <a:defRPr/>
            </a:pPr>
            <a:fld id="{1BEDFE45-C8A6-467D-8087-2061CDF2E698}" type="slidenum">
              <a:rPr lang="de-DE"/>
              <a:pPr>
                <a:defRPr/>
              </a:pPr>
              <a:t>‹Nr.›</a:t>
            </a:fld>
            <a:endParaRPr lang="de-DE"/>
          </a:p>
        </p:txBody>
      </p:sp>
    </p:spTree>
    <p:extLst>
      <p:ext uri="{BB962C8B-B14F-4D97-AF65-F5344CB8AC3E}">
        <p14:creationId xmlns:p14="http://schemas.microsoft.com/office/powerpoint/2010/main" val="325209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6" name="Foliennummernplatzhalter 5"/>
          <p:cNvSpPr>
            <a:spLocks noGrp="1"/>
          </p:cNvSpPr>
          <p:nvPr>
            <p:ph type="sldNum" sz="quarter" idx="12"/>
          </p:nvPr>
        </p:nvSpPr>
        <p:spPr/>
        <p:txBody>
          <a:bodyPr/>
          <a:lstStyle>
            <a:lvl1pPr>
              <a:defRPr/>
            </a:lvl1pPr>
          </a:lstStyle>
          <a:p>
            <a:pPr>
              <a:defRPr/>
            </a:pPr>
            <a:fld id="{3FD0B5A1-948E-436A-BA1A-E779FABB0FCF}" type="slidenum">
              <a:rPr lang="de-DE"/>
              <a:pPr>
                <a:defRPr/>
              </a:pPr>
              <a:t>‹Nr.›</a:t>
            </a:fld>
            <a:endParaRPr lang="de-DE"/>
          </a:p>
        </p:txBody>
      </p:sp>
    </p:spTree>
    <p:extLst>
      <p:ext uri="{BB962C8B-B14F-4D97-AF65-F5344CB8AC3E}">
        <p14:creationId xmlns:p14="http://schemas.microsoft.com/office/powerpoint/2010/main" val="195559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6" name="Foliennummernplatzhalter 5"/>
          <p:cNvSpPr>
            <a:spLocks noGrp="1"/>
          </p:cNvSpPr>
          <p:nvPr>
            <p:ph type="sldNum" sz="quarter" idx="12"/>
          </p:nvPr>
        </p:nvSpPr>
        <p:spPr/>
        <p:txBody>
          <a:bodyPr/>
          <a:lstStyle>
            <a:lvl1pPr>
              <a:defRPr/>
            </a:lvl1pPr>
          </a:lstStyle>
          <a:p>
            <a:pPr>
              <a:defRPr/>
            </a:pPr>
            <a:fld id="{CE6678EB-D933-42F2-BD0B-CBD8E02A1451}" type="slidenum">
              <a:rPr lang="de-DE"/>
              <a:pPr>
                <a:defRPr/>
              </a:pPr>
              <a:t>‹Nr.›</a:t>
            </a:fld>
            <a:endParaRPr lang="de-DE"/>
          </a:p>
        </p:txBody>
      </p:sp>
    </p:spTree>
    <p:extLst>
      <p:ext uri="{BB962C8B-B14F-4D97-AF65-F5344CB8AC3E}">
        <p14:creationId xmlns:p14="http://schemas.microsoft.com/office/powerpoint/2010/main" val="288546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6" name="Foliennummernplatzhalter 5"/>
          <p:cNvSpPr>
            <a:spLocks noGrp="1"/>
          </p:cNvSpPr>
          <p:nvPr>
            <p:ph type="sldNum" sz="quarter" idx="12"/>
          </p:nvPr>
        </p:nvSpPr>
        <p:spPr/>
        <p:txBody>
          <a:bodyPr/>
          <a:lstStyle>
            <a:lvl1pPr>
              <a:defRPr/>
            </a:lvl1pPr>
          </a:lstStyle>
          <a:p>
            <a:pPr>
              <a:defRPr/>
            </a:pPr>
            <a:fld id="{A301FE47-AB94-479E-AD08-32DCDCEA814C}" type="slidenum">
              <a:rPr lang="de-DE"/>
              <a:pPr>
                <a:defRPr/>
              </a:pPr>
              <a:t>‹Nr.›</a:t>
            </a:fld>
            <a:endParaRPr lang="de-DE"/>
          </a:p>
        </p:txBody>
      </p:sp>
    </p:spTree>
    <p:extLst>
      <p:ext uri="{BB962C8B-B14F-4D97-AF65-F5344CB8AC3E}">
        <p14:creationId xmlns:p14="http://schemas.microsoft.com/office/powerpoint/2010/main" val="362202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7" name="Foliennummernplatzhalter 5"/>
          <p:cNvSpPr>
            <a:spLocks noGrp="1"/>
          </p:cNvSpPr>
          <p:nvPr>
            <p:ph type="sldNum" sz="quarter" idx="12"/>
          </p:nvPr>
        </p:nvSpPr>
        <p:spPr/>
        <p:txBody>
          <a:bodyPr/>
          <a:lstStyle>
            <a:lvl1pPr>
              <a:defRPr/>
            </a:lvl1pPr>
          </a:lstStyle>
          <a:p>
            <a:pPr>
              <a:defRPr/>
            </a:pPr>
            <a:fld id="{F1F8EFC6-655E-4197-A517-DB635D3CF3FF}" type="slidenum">
              <a:rPr lang="de-DE"/>
              <a:pPr>
                <a:defRPr/>
              </a:pPr>
              <a:t>‹Nr.›</a:t>
            </a:fld>
            <a:endParaRPr lang="de-DE"/>
          </a:p>
        </p:txBody>
      </p:sp>
    </p:spTree>
    <p:extLst>
      <p:ext uri="{BB962C8B-B14F-4D97-AF65-F5344CB8AC3E}">
        <p14:creationId xmlns:p14="http://schemas.microsoft.com/office/powerpoint/2010/main" val="286564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9" name="Foliennummernplatzhalter 5"/>
          <p:cNvSpPr>
            <a:spLocks noGrp="1"/>
          </p:cNvSpPr>
          <p:nvPr>
            <p:ph type="sldNum" sz="quarter" idx="12"/>
          </p:nvPr>
        </p:nvSpPr>
        <p:spPr/>
        <p:txBody>
          <a:bodyPr/>
          <a:lstStyle>
            <a:lvl1pPr>
              <a:defRPr/>
            </a:lvl1pPr>
          </a:lstStyle>
          <a:p>
            <a:pPr>
              <a:defRPr/>
            </a:pPr>
            <a:fld id="{6D217FD1-1754-40F4-95E4-1827B407FC09}" type="slidenum">
              <a:rPr lang="de-DE"/>
              <a:pPr>
                <a:defRPr/>
              </a:pPr>
              <a:t>‹Nr.›</a:t>
            </a:fld>
            <a:endParaRPr lang="de-DE"/>
          </a:p>
        </p:txBody>
      </p:sp>
    </p:spTree>
    <p:extLst>
      <p:ext uri="{BB962C8B-B14F-4D97-AF65-F5344CB8AC3E}">
        <p14:creationId xmlns:p14="http://schemas.microsoft.com/office/powerpoint/2010/main" val="408878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5" name="Foliennummernplatzhalter 5"/>
          <p:cNvSpPr>
            <a:spLocks noGrp="1"/>
          </p:cNvSpPr>
          <p:nvPr>
            <p:ph type="sldNum" sz="quarter" idx="12"/>
          </p:nvPr>
        </p:nvSpPr>
        <p:spPr/>
        <p:txBody>
          <a:bodyPr/>
          <a:lstStyle>
            <a:lvl1pPr>
              <a:defRPr/>
            </a:lvl1pPr>
          </a:lstStyle>
          <a:p>
            <a:pPr>
              <a:defRPr/>
            </a:pPr>
            <a:fld id="{7252BF6F-9867-4854-AA3A-836E9DF8BCE9}" type="slidenum">
              <a:rPr lang="de-DE"/>
              <a:pPr>
                <a:defRPr/>
              </a:pPr>
              <a:t>‹Nr.›</a:t>
            </a:fld>
            <a:endParaRPr lang="de-DE"/>
          </a:p>
        </p:txBody>
      </p:sp>
    </p:spTree>
    <p:extLst>
      <p:ext uri="{BB962C8B-B14F-4D97-AF65-F5344CB8AC3E}">
        <p14:creationId xmlns:p14="http://schemas.microsoft.com/office/powerpoint/2010/main" val="308440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4" name="Foliennummernplatzhalter 5"/>
          <p:cNvSpPr>
            <a:spLocks noGrp="1"/>
          </p:cNvSpPr>
          <p:nvPr>
            <p:ph type="sldNum" sz="quarter" idx="12"/>
          </p:nvPr>
        </p:nvSpPr>
        <p:spPr/>
        <p:txBody>
          <a:bodyPr/>
          <a:lstStyle>
            <a:lvl1pPr>
              <a:defRPr/>
            </a:lvl1pPr>
          </a:lstStyle>
          <a:p>
            <a:pPr>
              <a:defRPr/>
            </a:pPr>
            <a:fld id="{E9A0A176-8469-419E-894D-BCFC7B0B94D8}" type="slidenum">
              <a:rPr lang="de-DE"/>
              <a:pPr>
                <a:defRPr/>
              </a:pPr>
              <a:t>‹Nr.›</a:t>
            </a:fld>
            <a:endParaRPr lang="de-DE"/>
          </a:p>
        </p:txBody>
      </p:sp>
    </p:spTree>
    <p:extLst>
      <p:ext uri="{BB962C8B-B14F-4D97-AF65-F5344CB8AC3E}">
        <p14:creationId xmlns:p14="http://schemas.microsoft.com/office/powerpoint/2010/main" val="398034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7" name="Foliennummernplatzhalter 5"/>
          <p:cNvSpPr>
            <a:spLocks noGrp="1"/>
          </p:cNvSpPr>
          <p:nvPr>
            <p:ph type="sldNum" sz="quarter" idx="12"/>
          </p:nvPr>
        </p:nvSpPr>
        <p:spPr/>
        <p:txBody>
          <a:bodyPr/>
          <a:lstStyle>
            <a:lvl1pPr>
              <a:defRPr/>
            </a:lvl1pPr>
          </a:lstStyle>
          <a:p>
            <a:pPr>
              <a:defRPr/>
            </a:pPr>
            <a:fld id="{F0915196-2F18-4AB2-8A08-F41AEEEA81F6}" type="slidenum">
              <a:rPr lang="de-DE"/>
              <a:pPr>
                <a:defRPr/>
              </a:pPr>
              <a:t>‹Nr.›</a:t>
            </a:fld>
            <a:endParaRPr lang="de-DE"/>
          </a:p>
        </p:txBody>
      </p:sp>
    </p:spTree>
    <p:extLst>
      <p:ext uri="{BB962C8B-B14F-4D97-AF65-F5344CB8AC3E}">
        <p14:creationId xmlns:p14="http://schemas.microsoft.com/office/powerpoint/2010/main" val="148594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en-GB" smtClean="0"/>
              <a:t>COST MP1106, May 4-6, 2016 in Athens</a:t>
            </a:r>
            <a:endParaRPr lang="de-DE"/>
          </a:p>
        </p:txBody>
      </p:sp>
      <p:sp>
        <p:nvSpPr>
          <p:cNvPr id="7" name="Foliennummernplatzhalter 5"/>
          <p:cNvSpPr>
            <a:spLocks noGrp="1"/>
          </p:cNvSpPr>
          <p:nvPr>
            <p:ph type="sldNum" sz="quarter" idx="12"/>
          </p:nvPr>
        </p:nvSpPr>
        <p:spPr/>
        <p:txBody>
          <a:bodyPr/>
          <a:lstStyle>
            <a:lvl1pPr>
              <a:defRPr/>
            </a:lvl1pPr>
          </a:lstStyle>
          <a:p>
            <a:pPr>
              <a:defRPr/>
            </a:pPr>
            <a:fld id="{3C87E6E9-A2B0-47CC-B2ED-ACF8D30E7FFB}" type="slidenum">
              <a:rPr lang="de-DE"/>
              <a:pPr>
                <a:defRPr/>
              </a:pPr>
              <a:t>‹Nr.›</a:t>
            </a:fld>
            <a:endParaRPr lang="de-DE"/>
          </a:p>
        </p:txBody>
      </p:sp>
    </p:spTree>
    <p:extLst>
      <p:ext uri="{BB962C8B-B14F-4D97-AF65-F5344CB8AC3E}">
        <p14:creationId xmlns:p14="http://schemas.microsoft.com/office/powerpoint/2010/main" val="121648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GB" smtClean="0"/>
              <a:t>COST MP1106, May 4-6, 2016 in Athens</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EB42DE7-BDA5-40F0-96F9-BE5D91DE882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ußzeilenplatzhalter 8"/>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t>COST MP1106, May 4-6, 2016 in Athens</a:t>
            </a:r>
            <a:endParaRPr lang="de-DE" dirty="0" smtClean="0"/>
          </a:p>
        </p:txBody>
      </p:sp>
      <p:sp>
        <p:nvSpPr>
          <p:cNvPr id="10244" name="Foliennummernplatzhalter 7"/>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0DD7D-82E1-4645-A285-6DC38273F0CA}" type="slidenum">
              <a:rPr smtClean="0"/>
              <a:pPr fontAlgn="base">
                <a:spcBef>
                  <a:spcPct val="0"/>
                </a:spcBef>
                <a:spcAft>
                  <a:spcPct val="0"/>
                </a:spcAft>
                <a:defRPr/>
              </a:pPr>
              <a:t>1</a:t>
            </a:fld>
            <a:r>
              <a:rPr lang="en-GB" smtClean="0"/>
              <a:t>/60</a:t>
            </a:r>
            <a:endParaRPr smtClean="0"/>
          </a:p>
        </p:txBody>
      </p:sp>
      <p:sp>
        <p:nvSpPr>
          <p:cNvPr id="2" name="Textfeld 1"/>
          <p:cNvSpPr txBox="1"/>
          <p:nvPr/>
        </p:nvSpPr>
        <p:spPr>
          <a:xfrm>
            <a:off x="539552" y="1538783"/>
            <a:ext cx="8424936" cy="4770537"/>
          </a:xfrm>
          <a:prstGeom prst="rect">
            <a:avLst/>
          </a:prstGeom>
          <a:noFill/>
        </p:spPr>
        <p:txBody>
          <a:bodyPr wrap="square" rtlCol="0">
            <a:spAutoFit/>
          </a:bodyPr>
          <a:lstStyle/>
          <a:p>
            <a:pPr marL="228600" indent="-228600">
              <a:buFont typeface="+mj-lt"/>
              <a:buAutoNum type="arabicPeriod"/>
            </a:pPr>
            <a:r>
              <a:rPr lang="de-DE" sz="400">
                <a:solidFill>
                  <a:srgbClr val="FF0000"/>
                </a:solidFill>
              </a:rPr>
              <a:t>N. Denkov, S. Tcholakova, I. Lesov, D. Cholakova, S. K. Smoukov. Self-Shaping of Oil Droplets via the Formation of Intermediate Rotator Phases </a:t>
            </a:r>
            <a:r>
              <a:rPr lang="de-DE" sz="400">
                <a:solidFill>
                  <a:srgbClr val="FF0000"/>
                </a:solidFill>
              </a:rPr>
              <a:t>upon </a:t>
            </a:r>
            <a:r>
              <a:rPr lang="de-DE" sz="400" smtClean="0">
                <a:solidFill>
                  <a:srgbClr val="FF0000"/>
                </a:solidFill>
              </a:rPr>
              <a:t>Cooling, </a:t>
            </a:r>
            <a:r>
              <a:rPr lang="de-DE" sz="400" i="1">
                <a:solidFill>
                  <a:srgbClr val="FF0000"/>
                </a:solidFill>
              </a:rPr>
              <a:t>Nature</a:t>
            </a:r>
            <a:r>
              <a:rPr lang="de-DE" sz="400">
                <a:solidFill>
                  <a:srgbClr val="FF0000"/>
                </a:solidFill>
              </a:rPr>
              <a:t> </a:t>
            </a:r>
            <a:r>
              <a:rPr lang="de-DE" sz="400" b="1">
                <a:solidFill>
                  <a:srgbClr val="FF0000"/>
                </a:solidFill>
              </a:rPr>
              <a:t>528</a:t>
            </a:r>
            <a:r>
              <a:rPr lang="de-DE" sz="400">
                <a:solidFill>
                  <a:srgbClr val="FF0000"/>
                </a:solidFill>
              </a:rPr>
              <a:t> (2015) 392–395</a:t>
            </a:r>
            <a:endParaRPr lang="en-GB" sz="400">
              <a:solidFill>
                <a:srgbClr val="FF0000"/>
              </a:solidFill>
            </a:endParaRPr>
          </a:p>
          <a:p>
            <a:pPr marL="228600" indent="-228600">
              <a:buFont typeface="+mj-lt"/>
              <a:buAutoNum type="arabicPeriod"/>
            </a:pPr>
            <a:r>
              <a:rPr lang="de-DE" sz="400">
                <a:solidFill>
                  <a:srgbClr val="0070C0"/>
                </a:solidFill>
              </a:rPr>
              <a:t>N. Mucic, A. Javadi, J. Krägel, M. Karbaschi, E.V. Aksenenko , V.B. Fainerman and R. Miller, Thermodynamic characterization of ionic surfactant adsorption at the water/hexane interface, in “Colloid Process Engineering”, M.Kind, W.Peukert, H.Rehage and H.P.Schuchmann (Eds.), Springer Verlag, 2015, ISBN: 978-3-319-15129-8, pp. 309-321.</a:t>
            </a:r>
            <a:endParaRPr lang="en-GB" sz="400">
              <a:solidFill>
                <a:srgbClr val="0070C0"/>
              </a:solidFill>
            </a:endParaRPr>
          </a:p>
          <a:p>
            <a:pPr marL="228600" indent="-228600">
              <a:buFont typeface="+mj-lt"/>
              <a:buAutoNum type="arabicPeriod"/>
            </a:pPr>
            <a:r>
              <a:rPr lang="de-DE" sz="400">
                <a:solidFill>
                  <a:srgbClr val="0070C0"/>
                </a:solidFill>
              </a:rPr>
              <a:t>M. Lotfi, A. Javadi, S.V. Lylyk, D. Bastani, V.B. Fainerman and R. Miller, Adsorption of proteins at the solution/air interface influenced by added non-ionic surfactants at very low concentrations for both components. 1. Dodecyl dimethyl phospine oxide, Colloids Surfaces A, 475 (2015) 62–68.</a:t>
            </a:r>
            <a:endParaRPr lang="en-GB" sz="400">
              <a:solidFill>
                <a:srgbClr val="0070C0"/>
              </a:solidFill>
            </a:endParaRPr>
          </a:p>
          <a:p>
            <a:pPr marL="228600" indent="-228600">
              <a:buFont typeface="+mj-lt"/>
              <a:buAutoNum type="arabicPeriod"/>
            </a:pPr>
            <a:r>
              <a:rPr lang="de-DE" sz="400">
                <a:solidFill>
                  <a:srgbClr val="0070C0"/>
                </a:solidFill>
              </a:rPr>
              <a:t>A. Dan, G. Gochev, R. Miller, Tensiometry and Dilational Rheology of Mixed β-Lactoglobulin/Ionic Surfactant Adsorption Layers at Water/Air and Water/Hexane Interfaces, J. Colloid Interface Sci., 449 (2015) 383-391</a:t>
            </a:r>
            <a:endParaRPr lang="en-GB" sz="400">
              <a:solidFill>
                <a:srgbClr val="0070C0"/>
              </a:solidFill>
            </a:endParaRPr>
          </a:p>
          <a:p>
            <a:pPr marL="228600" indent="-228600">
              <a:buFont typeface="+mj-lt"/>
              <a:buAutoNum type="arabicPeriod"/>
            </a:pPr>
            <a:r>
              <a:rPr lang="de-DE" sz="400">
                <a:solidFill>
                  <a:srgbClr val="00B050"/>
                </a:solidFill>
              </a:rPr>
              <a:t>R. Miller, E.V. Aksenenko, Igor I. Zinkovych and V.B. Fainerman, Adsorption of proteins at the aqueous solution/alkane interface: co-adsorption of protein and alkane, Adv. Colloid Interface Sci., 222 (2015) 509-516.</a:t>
            </a:r>
            <a:endParaRPr lang="en-GB" sz="400">
              <a:solidFill>
                <a:srgbClr val="00B050"/>
              </a:solidFill>
            </a:endParaRPr>
          </a:p>
          <a:p>
            <a:pPr marL="228600" indent="-228600">
              <a:buFont typeface="+mj-lt"/>
              <a:buAutoNum type="arabicPeriod"/>
            </a:pPr>
            <a:r>
              <a:rPr lang="de-DE" sz="400">
                <a:solidFill>
                  <a:srgbClr val="0070C0"/>
                </a:solidFill>
              </a:rPr>
              <a:t>M.P. Krafft, V.B. Fainerman and R. Miller Modeling of the effect of fluorocarbon gases on the properties of phospholipid monolayers and the adsorption dynamics of their aqueous solutions or dispersions, Colloid Polymer Sci., 293 (2015) 3091–3097</a:t>
            </a:r>
            <a:endParaRPr lang="en-GB" sz="400">
              <a:solidFill>
                <a:srgbClr val="0070C0"/>
              </a:solidFill>
            </a:endParaRPr>
          </a:p>
          <a:p>
            <a:pPr marL="228600" indent="-228600">
              <a:buFont typeface="+mj-lt"/>
              <a:buAutoNum type="arabicPeriod"/>
            </a:pPr>
            <a:r>
              <a:rPr lang="de-DE" sz="400">
                <a:solidFill>
                  <a:srgbClr val="00B050"/>
                </a:solidFill>
              </a:rPr>
              <a:t>V.B. Fainerman, E.V. Aksenenko, S.V. Lylyk, M. Lotfi and R. Miller, Adsorption of proteins at the solution/air interface influenced by added non-ionic surfactants at very low concentrations for both components. 3. Dilational surface rheology, J. Phys. Chem. B, 119 (2015) 3768–3775.</a:t>
            </a:r>
            <a:endParaRPr lang="en-GB" sz="400">
              <a:solidFill>
                <a:srgbClr val="00B050"/>
              </a:solidFill>
            </a:endParaRPr>
          </a:p>
          <a:p>
            <a:pPr marL="228600" indent="-228600">
              <a:buFont typeface="+mj-lt"/>
              <a:buAutoNum type="arabicPeriod"/>
            </a:pPr>
            <a:r>
              <a:rPr lang="en-US" sz="400">
                <a:solidFill>
                  <a:srgbClr val="0070C0"/>
                </a:solidFill>
              </a:rPr>
              <a:t>V.D. Mys, V.B. Fainerman, A.V. Makievski, M.P. Krafft and R. Miller, Dynamic surface tension of С</a:t>
            </a:r>
            <a:r>
              <a:rPr lang="en-US" sz="400" baseline="-25000">
                <a:solidFill>
                  <a:srgbClr val="0070C0"/>
                </a:solidFill>
              </a:rPr>
              <a:t>10</a:t>
            </a:r>
            <a:r>
              <a:rPr lang="en-US" sz="400">
                <a:solidFill>
                  <a:srgbClr val="0070C0"/>
                </a:solidFill>
              </a:rPr>
              <a:t>ЕО</a:t>
            </a:r>
            <a:r>
              <a:rPr lang="en-US" sz="400" baseline="-25000">
                <a:solidFill>
                  <a:srgbClr val="0070C0"/>
                </a:solidFill>
              </a:rPr>
              <a:t>8</a:t>
            </a:r>
            <a:r>
              <a:rPr lang="en-US" sz="400">
                <a:solidFill>
                  <a:srgbClr val="0070C0"/>
                </a:solidFill>
              </a:rPr>
              <a:t> at the aqueous solution/hexane vapor interface as measured by bubble pressure tensiometry, Colloids Surfaces A, </a:t>
            </a:r>
            <a:r>
              <a:rPr lang="en-GB" sz="400">
                <a:solidFill>
                  <a:srgbClr val="0070C0"/>
                </a:solidFill>
              </a:rPr>
              <a:t>483 (2015) 137-141.</a:t>
            </a:r>
          </a:p>
          <a:p>
            <a:pPr marL="228600" indent="-228600">
              <a:buFont typeface="+mj-lt"/>
              <a:buAutoNum type="arabicPeriod"/>
            </a:pPr>
            <a:r>
              <a:rPr lang="de-DE" sz="400">
                <a:solidFill>
                  <a:srgbClr val="0070C0"/>
                </a:solidFill>
              </a:rPr>
              <a:t>S. Bučko, J. Katona, Lj. Popović, Ž. Vaštag, L. Petrović and M. Vučinić–Vasić, Investigation on solubility, interfacial and emulsifying properties of pumpkin (Cucurbita pepo) seed protein isolate, LWT Food Sci Technol, 64 (2015) 609-615.</a:t>
            </a:r>
            <a:endParaRPr lang="en-GB" sz="400">
              <a:solidFill>
                <a:srgbClr val="0070C0"/>
              </a:solidFill>
            </a:endParaRPr>
          </a:p>
          <a:p>
            <a:pPr marL="228600" indent="-228600">
              <a:buFont typeface="+mj-lt"/>
              <a:buAutoNum type="arabicPeriod"/>
            </a:pPr>
            <a:r>
              <a:rPr lang="de-DE" sz="400">
                <a:solidFill>
                  <a:srgbClr val="0070C0"/>
                </a:solidFill>
              </a:rPr>
              <a:t>J. Katona, A. Tomšik, S. Bučko and L. Petrović, Influence of ionic strength on the rheological properties of hydroxypropylmethyl cellulose–sodium dodecylsulfate mixtures, Acta Periodica Technologica, 46 (2015) 229–237.</a:t>
            </a:r>
            <a:endParaRPr lang="en-GB" sz="400">
              <a:solidFill>
                <a:srgbClr val="0070C0"/>
              </a:solidFill>
            </a:endParaRPr>
          </a:p>
          <a:p>
            <a:pPr marL="228600" indent="-228600">
              <a:buFont typeface="+mj-lt"/>
              <a:buAutoNum type="arabicPeriod"/>
            </a:pPr>
            <a:r>
              <a:rPr lang="en-US" sz="400">
                <a:solidFill>
                  <a:srgbClr val="00B050"/>
                </a:solidFill>
              </a:rPr>
              <a:t>E. Guzmán, E. Santini, M. Ferrari, L. Liggieri, F. Ravera, Interfacial Properties of Mixed DPPC–Hydrophobic Fumed Silica Nanoparticle Layers. J. Phys. Chem. C, 119 (2015), pp 21024–21034. DOI: 10.1021/acs.jpcc.5b07258.</a:t>
            </a:r>
            <a:endParaRPr lang="en-GB" sz="400">
              <a:solidFill>
                <a:srgbClr val="00B050"/>
              </a:solidFill>
            </a:endParaRPr>
          </a:p>
          <a:p>
            <a:pPr marL="228600" indent="-228600">
              <a:buFont typeface="+mj-lt"/>
              <a:buAutoNum type="arabicPeriod"/>
            </a:pPr>
            <a:r>
              <a:rPr lang="en-US" sz="400">
                <a:solidFill>
                  <a:srgbClr val="0070C0"/>
                </a:solidFill>
              </a:rPr>
              <a:t>E. Guzmán, E. Santini, M. Ferrari, L. Liggieri, and F. Ravera, Effect of silica nanoparticles on the interfacial properties of a canonical lipid mixture. Coll. &amp; Surf. B: Biointerfaces, 136 (2015) pp. 971–980. DOI:10.1016/j.colsurfb.2015.11.001</a:t>
            </a:r>
            <a:endParaRPr lang="en-GB" sz="400">
              <a:solidFill>
                <a:srgbClr val="0070C0"/>
              </a:solidFill>
            </a:endParaRPr>
          </a:p>
          <a:p>
            <a:pPr marL="228600" indent="-228600">
              <a:buFont typeface="+mj-lt"/>
              <a:buAutoNum type="arabicPeriod"/>
            </a:pPr>
            <a:r>
              <a:rPr lang="en-US" sz="400">
                <a:solidFill>
                  <a:srgbClr val="0070C0"/>
                </a:solidFill>
              </a:rPr>
              <a:t>E. Guzmán, E. Santini, D. Zabiegaj, M. Ferrari, L. Liggieri, F. Ravera, Interaction of Carbon Black Particles and Dipalmitoylphosphatidylcholine at the Water/Air Interface: Thermodynamics and Rheology. J. Phys. Chem. C, 119 (2015), pp.  26937-26947</a:t>
            </a:r>
            <a:endParaRPr lang="en-GB" sz="400">
              <a:solidFill>
                <a:srgbClr val="0070C0"/>
              </a:solidFill>
            </a:endParaRPr>
          </a:p>
          <a:p>
            <a:pPr marL="228600" indent="-228600">
              <a:buFont typeface="+mj-lt"/>
              <a:buAutoNum type="arabicPeriod"/>
            </a:pPr>
            <a:r>
              <a:rPr lang="de-DE" sz="400">
                <a:solidFill>
                  <a:srgbClr val="0070C0"/>
                </a:solidFill>
              </a:rPr>
              <a:t>D. Kosior, J. Zawala, A. Niecikowska, K. Malysa, “Influence of non-ionic and ionic surfactants on kinetics of the bubble attachment to hydrophilic and hydrophobic solids”, Colloids Surfaces A:, 470 (2015) 333–341.</a:t>
            </a:r>
            <a:endParaRPr lang="en-GB" sz="400">
              <a:solidFill>
                <a:srgbClr val="0070C0"/>
              </a:solidFill>
            </a:endParaRPr>
          </a:p>
          <a:p>
            <a:pPr marL="228600" indent="-228600">
              <a:buFont typeface="+mj-lt"/>
              <a:buAutoNum type="arabicPeriod"/>
            </a:pPr>
            <a:r>
              <a:rPr lang="de-DE" sz="400">
                <a:solidFill>
                  <a:srgbClr val="00B050"/>
                </a:solidFill>
              </a:rPr>
              <a:t>J. Zawala, D. Kosior, K. Malysa, “Formation and influence of the dynamic adsorption layer on kinetics of the rising bubble collisions with solution/gas and solution/solid interfaces”, Advances Coll. Interface Sci., 222 (2015) 768-778.</a:t>
            </a:r>
            <a:endParaRPr lang="en-GB" sz="400">
              <a:solidFill>
                <a:srgbClr val="00B050"/>
              </a:solidFill>
            </a:endParaRPr>
          </a:p>
          <a:p>
            <a:pPr marL="228600" indent="-228600">
              <a:buFont typeface="+mj-lt"/>
              <a:buAutoNum type="arabicPeriod"/>
            </a:pPr>
            <a:r>
              <a:rPr lang="de-DE" sz="400">
                <a:solidFill>
                  <a:srgbClr val="00B050"/>
                </a:solidFill>
              </a:rPr>
              <a:t>S.S. Dukhin, V.I. Kovalchuk, G.G. Gochev, M. Lotfi, M. Krzan, K. Malysa, R. Miller, “Dynamics of Rear Stagnant Cap Formation at the Surface of Spherical </a:t>
            </a:r>
            <a:r>
              <a:rPr lang="de-DE" sz="400">
                <a:solidFill>
                  <a:srgbClr val="00B050"/>
                </a:solidFill>
              </a:rPr>
              <a:t>Bubbles </a:t>
            </a:r>
            <a:r>
              <a:rPr lang="de-DE" sz="400" smtClean="0">
                <a:solidFill>
                  <a:srgbClr val="00B050"/>
                </a:solidFill>
              </a:rPr>
              <a:t>Rising in </a:t>
            </a:r>
            <a:r>
              <a:rPr lang="de-DE" sz="400">
                <a:solidFill>
                  <a:srgbClr val="00B050"/>
                </a:solidFill>
              </a:rPr>
              <a:t>Surfactant Solutions at large Reynolds numbers under conditions of Small Marangoni Number and Slow Sorption Kinetics”, Advances Coll. Interface Sci., 222 (2015) 260–274. </a:t>
            </a:r>
            <a:endParaRPr lang="en-GB" sz="400">
              <a:solidFill>
                <a:srgbClr val="00B050"/>
              </a:solidFill>
            </a:endParaRPr>
          </a:p>
          <a:p>
            <a:pPr marL="228600" indent="-228600">
              <a:buFont typeface="+mj-lt"/>
              <a:buAutoNum type="arabicPeriod"/>
            </a:pPr>
            <a:r>
              <a:rPr lang="de-DE" sz="400">
                <a:solidFill>
                  <a:srgbClr val="0070C0"/>
                </a:solidFill>
              </a:rPr>
              <a:t>L. Champougny, B. Scheid, F. Restagno, J. Vermant, E. Rio, “Surfactant-induced rigidity of interfaces: a unified approach to free and dip-coated films”, Soft Matter, 11, 2758, (2015).</a:t>
            </a:r>
            <a:endParaRPr lang="en-GB" sz="400">
              <a:solidFill>
                <a:srgbClr val="0070C0"/>
              </a:solidFill>
            </a:endParaRPr>
          </a:p>
          <a:p>
            <a:pPr marL="228600" indent="-228600">
              <a:buFont typeface="+mj-lt"/>
              <a:buAutoNum type="arabicPeriod"/>
            </a:pPr>
            <a:r>
              <a:rPr lang="de-DE" sz="400">
                <a:solidFill>
                  <a:srgbClr val="00B050"/>
                </a:solidFill>
              </a:rPr>
              <a:t>W. Drenckhan and S. Hutzler “The structure and energy of liquid  foams”  Adv. Colloid Interface Sci., 224 (2015) 1-16  </a:t>
            </a:r>
            <a:endParaRPr lang="en-GB" sz="400">
              <a:solidFill>
                <a:srgbClr val="00B050"/>
              </a:solidFill>
            </a:endParaRPr>
          </a:p>
          <a:p>
            <a:pPr marL="228600" indent="-228600">
              <a:buFont typeface="+mj-lt"/>
              <a:buAutoNum type="arabicPeriod"/>
            </a:pPr>
            <a:r>
              <a:rPr lang="de-DE" sz="400">
                <a:solidFill>
                  <a:srgbClr val="0070C0"/>
                </a:solidFill>
              </a:rPr>
              <a:t>Kramek-Romanowska K., Odziomek M., Sosnowski T.R. Dynamic tensiometry studies on interactions of novel therapeutic inhalable powders with model pulmonary surfactant at the air-water interface. Coll. Surf.  A: Physicochem.  Eng.  Aspects 480 (2015) 149-158.</a:t>
            </a:r>
            <a:endParaRPr lang="en-GB" sz="400">
              <a:solidFill>
                <a:srgbClr val="0070C0"/>
              </a:solidFill>
            </a:endParaRPr>
          </a:p>
          <a:p>
            <a:pPr marL="228600" indent="-228600">
              <a:buFont typeface="+mj-lt"/>
              <a:buAutoNum type="arabicPeriod"/>
            </a:pPr>
            <a:r>
              <a:rPr lang="de-DE" sz="400">
                <a:solidFill>
                  <a:srgbClr val="0070C0"/>
                </a:solidFill>
              </a:rPr>
              <a:t>Odziomek M., Sosnowski T.R., Gradoń L. The influence of Functional Carrier Particles (FCPs) on the molecular transport rate through the reconstructed bronchial mucus - in vitro studies. Transport in Porous Media 106 (2015) 439-454. </a:t>
            </a:r>
            <a:endParaRPr lang="en-GB" sz="400">
              <a:solidFill>
                <a:srgbClr val="0070C0"/>
              </a:solidFill>
            </a:endParaRPr>
          </a:p>
          <a:p>
            <a:pPr marL="228600" indent="-228600">
              <a:buFont typeface="+mj-lt"/>
              <a:buAutoNum type="arabicPeriod"/>
            </a:pPr>
            <a:r>
              <a:rPr lang="de-DE" sz="400">
                <a:solidFill>
                  <a:srgbClr val="0070C0"/>
                </a:solidFill>
              </a:rPr>
              <a:t>Sosnowski T.R. Nanosized and nanostructured particles in pulmonary drug delivery. J. Nanosci. Nanotechnol. 15 (2015) 3476-3487.  </a:t>
            </a:r>
            <a:endParaRPr lang="en-GB" sz="400">
              <a:solidFill>
                <a:srgbClr val="0070C0"/>
              </a:solidFill>
            </a:endParaRPr>
          </a:p>
          <a:p>
            <a:pPr marL="228600" indent="-228600">
              <a:buFont typeface="+mj-lt"/>
              <a:buAutoNum type="arabicPeriod"/>
            </a:pPr>
            <a:r>
              <a:rPr lang="de-DE" sz="400">
                <a:solidFill>
                  <a:srgbClr val="0070C0"/>
                </a:solidFill>
              </a:rPr>
              <a:t>Broniarz-Press L., Sosnowski T.R., Matuszak M., Ochowiak M., Jabłczyńska K. The effect of shear and extensional viscosities on atomization of Newtonian and non-Newtonian fluids in ultrasonic inhaler. Int. J. Pharmaceutics 485 (2015) 41–49. </a:t>
            </a:r>
            <a:endParaRPr lang="en-GB" sz="400">
              <a:solidFill>
                <a:srgbClr val="0070C0"/>
              </a:solidFill>
            </a:endParaRPr>
          </a:p>
          <a:p>
            <a:pPr marL="228600" indent="-228600">
              <a:buFont typeface="+mj-lt"/>
              <a:buAutoNum type="arabicPeriod"/>
            </a:pPr>
            <a:r>
              <a:rPr lang="de-DE" sz="400">
                <a:solidFill>
                  <a:srgbClr val="00B050"/>
                </a:solidFill>
              </a:rPr>
              <a:t>A. Perazzo, V. Preziosi, S. Guido, Phase inversion emulsification: Current understanding and applications, Advances in Colloid and Interface Science 222 (2015) 581–599. Http://dx.doi.org/10.1016/j.cis.2015.01.001</a:t>
            </a:r>
            <a:endParaRPr lang="en-GB" sz="400">
              <a:solidFill>
                <a:srgbClr val="00B050"/>
              </a:solidFill>
            </a:endParaRPr>
          </a:p>
          <a:p>
            <a:pPr marL="228600" indent="-228600">
              <a:buFont typeface="+mj-lt"/>
              <a:buAutoNum type="arabicPeriod"/>
            </a:pPr>
            <a:r>
              <a:rPr lang="de-DE" sz="400">
                <a:solidFill>
                  <a:srgbClr val="0070C0"/>
                </a:solidFill>
              </a:rPr>
              <a:t>R. D'Apolito, F. Taraballi, S. Minardi, X. Liu, S. Caserta, A. Cevenini, E. Tasciotti, G. Tomaiuolo, S. Guido, Microfluidic interactions between red blood cells and drug carriers by image analysis techniques, Medical Engineering &amp; Physics 38, 1, pp. 17-23, DOI: http://dx.doi.org/10.1016/j.medengphy.2015.10.005.</a:t>
            </a:r>
            <a:endParaRPr lang="en-GB" sz="400">
              <a:solidFill>
                <a:srgbClr val="0070C0"/>
              </a:solidFill>
            </a:endParaRPr>
          </a:p>
          <a:p>
            <a:pPr marL="228600" indent="-228600">
              <a:buFont typeface="+mj-lt"/>
              <a:buAutoNum type="arabicPeriod"/>
            </a:pPr>
            <a:r>
              <a:rPr lang="de-DE" sz="400">
                <a:solidFill>
                  <a:srgbClr val="0070C0"/>
                </a:solidFill>
              </a:rPr>
              <a:t>A. Perazzo, G. Tomaiuolo, L. Sicignano, G. Toscano, R. E. Meadows, S. P. Nolan, S. Guido, A microfluidic approach for flexible and efficient operation of a cross-coupling reactive flow. RSC Adv., 2015, 5, 63786 DOI: 10.1039/c5ra10971j </a:t>
            </a:r>
            <a:endParaRPr lang="en-GB" sz="400">
              <a:solidFill>
                <a:srgbClr val="0070C0"/>
              </a:solidFill>
            </a:endParaRPr>
          </a:p>
          <a:p>
            <a:pPr marL="228600" indent="-228600">
              <a:buFont typeface="+mj-lt"/>
              <a:buAutoNum type="arabicPeriod"/>
            </a:pPr>
            <a:r>
              <a:rPr lang="de-DE" sz="400">
                <a:solidFill>
                  <a:srgbClr val="0070C0"/>
                </a:solidFill>
              </a:rPr>
              <a:t>R. D'Apolito, G. Tomaiuolo, F. Taraballi, S. Minardi, D. Kirui, X. Liu, A. Cevenini, R. Palomba, M. Ferrari, F. Salvatore, E. Tasciotti, S. Guido, Red blood cells affect the margination of microparticles in synthetic microcapillaries and intravital microcirculation as a function of their size and shape, Journal of Controlled Release 217 (2015) 263–272, http://dx.doi.org/10.1016/j.jconrel.2015.09.013</a:t>
            </a:r>
            <a:endParaRPr lang="en-GB" sz="400">
              <a:solidFill>
                <a:srgbClr val="0070C0"/>
              </a:solidFill>
            </a:endParaRPr>
          </a:p>
          <a:p>
            <a:pPr marL="228600" indent="-228600">
              <a:buFont typeface="+mj-lt"/>
              <a:buAutoNum type="arabicPeriod"/>
            </a:pPr>
            <a:r>
              <a:rPr lang="de-DE" sz="400">
                <a:solidFill>
                  <a:srgbClr val="0070C0"/>
                </a:solidFill>
              </a:rPr>
              <a:t>G. Tomaiuolo, A. Carciati, S. Caserta, S. Guido, Blood linear viscoelasticity by small amplitude oscillatory flow, Rheol Acta DOI 10.1007/s00397-015-0894-3</a:t>
            </a:r>
            <a:endParaRPr lang="en-GB" sz="400">
              <a:solidFill>
                <a:srgbClr val="0070C0"/>
              </a:solidFill>
            </a:endParaRPr>
          </a:p>
          <a:p>
            <a:pPr marL="228600" indent="-228600">
              <a:buFont typeface="+mj-lt"/>
              <a:buAutoNum type="arabicPeriod"/>
            </a:pPr>
            <a:r>
              <a:rPr lang="de-DE" sz="400">
                <a:solidFill>
                  <a:srgbClr val="0070C0"/>
                </a:solidFill>
              </a:rPr>
              <a:t>G. Tomaiuolo, L. Lanotte, R. D’Apolito, A. Cassinese, S. Guido, Microconfined flow behavior of red blood cells, Medical Engineering and Physics 2015. Http://dx.doi.org/10.1016/j.medengphy.2015.05.007</a:t>
            </a:r>
            <a:endParaRPr lang="en-GB" sz="400">
              <a:solidFill>
                <a:srgbClr val="0070C0"/>
              </a:solidFill>
            </a:endParaRPr>
          </a:p>
          <a:p>
            <a:pPr marL="228600" indent="-228600">
              <a:buFont typeface="+mj-lt"/>
              <a:buAutoNum type="arabicPeriod"/>
            </a:pPr>
            <a:r>
              <a:rPr lang="de-DE" sz="400">
                <a:solidFill>
                  <a:srgbClr val="00B050"/>
                </a:solidFill>
              </a:rPr>
              <a:t>Todorov R. 2015 “Thin liquid films in biomedical studies” Curr Opin Colloid Interface Sci 20: 130-138. </a:t>
            </a:r>
            <a:endParaRPr lang="en-GB" sz="400">
              <a:solidFill>
                <a:srgbClr val="00B050"/>
              </a:solidFill>
            </a:endParaRPr>
          </a:p>
          <a:p>
            <a:pPr marL="228600" indent="-228600">
              <a:buFont typeface="+mj-lt"/>
              <a:buAutoNum type="arabicPeriod"/>
            </a:pPr>
            <a:r>
              <a:rPr lang="de-DE" sz="400">
                <a:solidFill>
                  <a:srgbClr val="0070C0"/>
                </a:solidFill>
              </a:rPr>
              <a:t>Terziyski I., Todorov R., Exerowa D. 2015 “Investigation of microscopic foam films from Tween 80” Nanoscience &amp; Nanotechnology: Nanostructured Materials Application and Innovation Transfer 15: 40-42.</a:t>
            </a:r>
            <a:endParaRPr lang="en-GB" sz="400">
              <a:solidFill>
                <a:srgbClr val="0070C0"/>
              </a:solidFill>
            </a:endParaRPr>
          </a:p>
          <a:p>
            <a:pPr marL="228600" indent="-228600">
              <a:buFont typeface="+mj-lt"/>
              <a:buAutoNum type="arabicPeriod"/>
            </a:pPr>
            <a:r>
              <a:rPr lang="de-DE" sz="400">
                <a:solidFill>
                  <a:srgbClr val="0070C0"/>
                </a:solidFill>
              </a:rPr>
              <a:t>V. Milkova, Ts. Radeva, Influence of charge density and calcium salt on stiffness of polysaccharides multilayer film, Colloids Surf. A: Physicochem. Eng. Aspects 481 (2015) 13-19.</a:t>
            </a:r>
            <a:endParaRPr lang="en-GB" sz="400">
              <a:solidFill>
                <a:srgbClr val="0070C0"/>
              </a:solidFill>
            </a:endParaRPr>
          </a:p>
          <a:p>
            <a:pPr marL="228600" indent="-228600">
              <a:buFont typeface="+mj-lt"/>
              <a:buAutoNum type="arabicPeriod"/>
            </a:pPr>
            <a:r>
              <a:rPr lang="de-DE" sz="400">
                <a:solidFill>
                  <a:srgbClr val="0070C0"/>
                </a:solidFill>
              </a:rPr>
              <a:t>K. Kamburova, N. Boshkova, N. Boshkov, Ts. Radeva, Design of polymeric core-shell nanocontainers impregnated with benzotriazole for active corrosion protection of galvanized steel, Colloids Surf. A: Physicochem. Eng. Aspects 499 (2016) 24-30.</a:t>
            </a:r>
            <a:endParaRPr lang="en-GB" sz="400">
              <a:solidFill>
                <a:srgbClr val="0070C0"/>
              </a:solidFill>
            </a:endParaRPr>
          </a:p>
          <a:p>
            <a:pPr marL="228600" indent="-228600">
              <a:buFont typeface="+mj-lt"/>
              <a:buAutoNum type="arabicPeriod"/>
            </a:pPr>
            <a:r>
              <a:rPr lang="de-DE" sz="400">
                <a:solidFill>
                  <a:srgbClr val="0070C0"/>
                </a:solidFill>
              </a:rPr>
              <a:t>P. Posocco, A. Perazzo, V. Preziosi, E. Laurini, S. Pricl, S. Guido, Interfacial tension of oil/water emulsions with mixed non-ionic surfactants: comparison between experiments and molecular simulations, RSC Adv., 2016, 6, 4723 DOI: 10.1039/c5ra24262b</a:t>
            </a:r>
            <a:endParaRPr lang="en-GB" sz="400">
              <a:solidFill>
                <a:srgbClr val="0070C0"/>
              </a:solidFill>
            </a:endParaRPr>
          </a:p>
          <a:p>
            <a:pPr marL="228600" indent="-228600">
              <a:buFont typeface="+mj-lt"/>
              <a:buAutoNum type="arabicPeriod"/>
            </a:pPr>
            <a:r>
              <a:rPr lang="de-DE" sz="400">
                <a:solidFill>
                  <a:srgbClr val="0070C0"/>
                </a:solidFill>
              </a:rPr>
              <a:t>V. Preziosi, G. Tomaiuolo, M. Fenizia, S. Caserta, S. Guido, Confined tube flow of low viscosity emulsions: Effect of matrix elasticity, Journal of Rheology, 60, 419 (2016), DOI: 10.1122/1.4943987.</a:t>
            </a:r>
            <a:endParaRPr lang="en-GB" sz="400">
              <a:solidFill>
                <a:srgbClr val="0070C0"/>
              </a:solidFill>
            </a:endParaRPr>
          </a:p>
          <a:p>
            <a:pPr marL="228600" indent="-228600">
              <a:buFont typeface="+mj-lt"/>
              <a:buAutoNum type="arabicPeriod"/>
            </a:pPr>
            <a:r>
              <a:rPr lang="de-DE" sz="400">
                <a:solidFill>
                  <a:srgbClr val="0070C0"/>
                </a:solidFill>
              </a:rPr>
              <a:t>R. Liuzzi, A. Carciati, S. Guido, S. Caserta, Transport Efficiency in Transdermal Drug Delivery. What is the Role of Fluid Microstructure? Colloids and Surfaces B-Biointerfaces 139, pp. 294-305, 2016 DOI: 10.1016/j.colsurfb.2015.11.064.</a:t>
            </a:r>
            <a:endParaRPr lang="en-GB" sz="400">
              <a:solidFill>
                <a:srgbClr val="0070C0"/>
              </a:solidFill>
            </a:endParaRPr>
          </a:p>
          <a:p>
            <a:pPr marL="228600" indent="-228600">
              <a:buFont typeface="+mj-lt"/>
              <a:buAutoNum type="arabicPeriod"/>
            </a:pPr>
            <a:r>
              <a:rPr lang="de-DE" sz="400">
                <a:solidFill>
                  <a:srgbClr val="0070C0"/>
                </a:solidFill>
              </a:rPr>
              <a:t>D. Donnarumma, G. Tomaiuolo, S. Caserta, Y. Gizaw, S. Guido., Water Evaporation in Porous Media by Dynamic Vapor Sorption, Colloids and Surfaces A: Physicochemical and Engineering Aspects, 480, 2015. DOI: 10.1016/j.colsurfa.2014.11.011</a:t>
            </a:r>
            <a:endParaRPr lang="en-GB" sz="400">
              <a:solidFill>
                <a:srgbClr val="0070C0"/>
              </a:solidFill>
            </a:endParaRPr>
          </a:p>
          <a:p>
            <a:pPr marL="228600" indent="-228600">
              <a:buFont typeface="+mj-lt"/>
              <a:buAutoNum type="arabicPeriod"/>
            </a:pPr>
            <a:r>
              <a:rPr lang="de-DE" sz="400">
                <a:solidFill>
                  <a:srgbClr val="00B050"/>
                </a:solidFill>
              </a:rPr>
              <a:t>D. Platikanov, G. Gochev and R. Miller, Chronicles of foam films and bubbles,  Adv. Colloid Interface Sci., (2016); doi: 10.1016/j.cis.2015.08.009.</a:t>
            </a:r>
            <a:endParaRPr lang="en-GB" sz="400">
              <a:solidFill>
                <a:srgbClr val="00B050"/>
              </a:solidFill>
            </a:endParaRPr>
          </a:p>
          <a:p>
            <a:pPr marL="228600" indent="-228600">
              <a:buFont typeface="+mj-lt"/>
              <a:buAutoNum type="arabicPeriod"/>
            </a:pPr>
            <a:r>
              <a:rPr lang="de-DE" sz="400">
                <a:solidFill>
                  <a:srgbClr val="0070C0"/>
                </a:solidFill>
              </a:rPr>
              <a:t>S.S. Dukhin, M. Lotfi, V.I. Kovalchuk, D. Bastani and R. Miller, Dynamics of Rear Stagnant Cap Formation at the Surface of Rising Bubbles in Surfactant Solutions at Large Reynolds and Marangoni Numbers and for Slow Sorption Kinetics, Colloids Surfaces A, 492 (2016) 127–137.</a:t>
            </a:r>
            <a:endParaRPr lang="en-GB" sz="400">
              <a:solidFill>
                <a:srgbClr val="0070C0"/>
              </a:solidFill>
            </a:endParaRPr>
          </a:p>
          <a:p>
            <a:pPr marL="228600" indent="-228600">
              <a:buFont typeface="+mj-lt"/>
              <a:buAutoNum type="arabicPeriod"/>
            </a:pPr>
            <a:r>
              <a:rPr lang="de-DE" sz="400">
                <a:solidFill>
                  <a:srgbClr val="0070C0"/>
                </a:solidFill>
              </a:rPr>
              <a:t>S. Bucko, J. Katona, Lj. Popovic, L. Petrovic and J. Milinkovic (2016) Influence of enzymatic hydrolysis on solubility, interfacial and emulsifying properties of pumpkin (Cucurbita pepo) seed protein isolate, Food Hydrocoll, 60 (2016) 271–278.</a:t>
            </a:r>
            <a:endParaRPr lang="en-GB" sz="400">
              <a:solidFill>
                <a:srgbClr val="0070C0"/>
              </a:solidFill>
            </a:endParaRPr>
          </a:p>
          <a:p>
            <a:pPr marL="228600" indent="-228600">
              <a:buFont typeface="+mj-lt"/>
              <a:buAutoNum type="arabicPeriod"/>
            </a:pPr>
            <a:r>
              <a:rPr lang="de-DE" sz="400">
                <a:solidFill>
                  <a:srgbClr val="0070C0"/>
                </a:solidFill>
              </a:rPr>
              <a:t>S. Bučko, J. Katona, Lj. Popović, Ž. Vaštag and L. Petrović, Functional properties of pumpkin (Cucurbita pepo) seed protein isolate and hydrolysate, J. Serb. Chem. Soc. 81 (2016) 35–46.</a:t>
            </a:r>
            <a:endParaRPr lang="en-GB" sz="400">
              <a:solidFill>
                <a:srgbClr val="0070C0"/>
              </a:solidFill>
            </a:endParaRPr>
          </a:p>
          <a:p>
            <a:pPr marL="228600" indent="-228600">
              <a:buFont typeface="+mj-lt"/>
              <a:buAutoNum type="arabicPeriod"/>
            </a:pPr>
            <a:r>
              <a:rPr lang="de-DE" sz="400">
                <a:solidFill>
                  <a:srgbClr val="0070C0"/>
                </a:solidFill>
              </a:rPr>
              <a:t>N. Moradi, Y. Zakrevskyy, S. Santer, A. Javadi, E.V. Aksenenko, V.B. Fainerman and R. Miller, Surface tension and dilation rheology of DNA solutions in mixtures with cationic surfactant Azo-TAB, Colloids Surfaces A, DOI 10.1016/j.colsurfa.2016.04.021</a:t>
            </a:r>
            <a:endParaRPr lang="en-GB" sz="400">
              <a:solidFill>
                <a:srgbClr val="0070C0"/>
              </a:solidFill>
            </a:endParaRPr>
          </a:p>
          <a:p>
            <a:pPr marL="228600" indent="-228600">
              <a:buFont typeface="+mj-lt"/>
              <a:buAutoNum type="arabicPeriod"/>
            </a:pPr>
            <a:r>
              <a:rPr lang="de-DE" sz="400">
                <a:solidFill>
                  <a:srgbClr val="0070C0"/>
                </a:solidFill>
              </a:rPr>
              <a:t>R. Miller, E.V. Aksenenko, V.I. Kovalchuk, Y.I. Tarasevich, D.V. Trukhin and V.B. Fainerman, Mixed Protein/Hexane Adsorption Layers Formed at the Surface of Protein Solution Drops Surrounded by Hexane Vapor, Advanced Materials Interfaces, accepted</a:t>
            </a:r>
            <a:endParaRPr lang="en-GB" sz="400">
              <a:solidFill>
                <a:srgbClr val="0070C0"/>
              </a:solidFill>
            </a:endParaRPr>
          </a:p>
          <a:p>
            <a:pPr marL="228600" indent="-228600">
              <a:buFont typeface="+mj-lt"/>
              <a:buAutoNum type="arabicPeriod"/>
            </a:pPr>
            <a:r>
              <a:rPr lang="en-US" sz="400">
                <a:solidFill>
                  <a:srgbClr val="00B050"/>
                </a:solidFill>
              </a:rPr>
              <a:t>E. Guzmán, S. Llamas, A. Maestro, L. Fernández-Peña, A. Akanno, R. Miller, F. Ortega and R.G. Rubio, Polymer – Surfactant Systems in Bulk and at Fluid Interfaces, Adv. Colloid Interface Sci., </a:t>
            </a:r>
            <a:r>
              <a:rPr lang="en-GB" sz="400">
                <a:solidFill>
                  <a:srgbClr val="00B050"/>
                </a:solidFill>
              </a:rPr>
              <a:t>doi:10.1016/j.cis.2015.11.001.</a:t>
            </a:r>
          </a:p>
          <a:p>
            <a:pPr marL="228600" indent="-228600">
              <a:buFont typeface="+mj-lt"/>
              <a:buAutoNum type="arabicPeriod"/>
            </a:pPr>
            <a:r>
              <a:rPr lang="en-GB" sz="400">
                <a:solidFill>
                  <a:srgbClr val="0070C0"/>
                </a:solidFill>
              </a:rPr>
              <a:t>N. Pagureva, S. Tcholakova, K. Golemanov, N. Denkov, E. Pelan, S. D. Stoyanov, Surface Properties of Adsorption Layers Formed from Triterpenoid and </a:t>
            </a:r>
            <a:r>
              <a:rPr lang="en-GB" sz="400">
                <a:solidFill>
                  <a:srgbClr val="0070C0"/>
                </a:solidFill>
              </a:rPr>
              <a:t>Steroid </a:t>
            </a:r>
            <a:r>
              <a:rPr lang="en-GB" sz="400" smtClean="0">
                <a:solidFill>
                  <a:srgbClr val="0070C0"/>
                </a:solidFill>
              </a:rPr>
              <a:t>Saponins, </a:t>
            </a:r>
            <a:r>
              <a:rPr lang="en-GB" sz="400" i="1">
                <a:solidFill>
                  <a:srgbClr val="0070C0"/>
                </a:solidFill>
              </a:rPr>
              <a:t>Colloids and Surfaces A,</a:t>
            </a:r>
            <a:r>
              <a:rPr lang="en-GB" sz="400">
                <a:solidFill>
                  <a:srgbClr val="0070C0"/>
                </a:solidFill>
              </a:rPr>
              <a:t> </a:t>
            </a:r>
            <a:r>
              <a:rPr lang="en-GB" sz="400" b="1">
                <a:solidFill>
                  <a:srgbClr val="0070C0"/>
                </a:solidFill>
              </a:rPr>
              <a:t>491</a:t>
            </a:r>
            <a:r>
              <a:rPr lang="en-GB" sz="400">
                <a:solidFill>
                  <a:srgbClr val="0070C0"/>
                </a:solidFill>
              </a:rPr>
              <a:t> (2016) 18–28.</a:t>
            </a:r>
          </a:p>
          <a:p>
            <a:pPr marL="228600" indent="-228600">
              <a:buFont typeface="+mj-lt"/>
              <a:buAutoNum type="arabicPeriod"/>
            </a:pPr>
            <a:r>
              <a:rPr lang="en-GB" sz="400">
                <a:solidFill>
                  <a:srgbClr val="0070C0"/>
                </a:solidFill>
              </a:rPr>
              <a:t>Joo Y. Won, Vamseekrishna Ulaganathan, Ayim Tleuova, Talmira Kairaliyeva, Altynay A. Sharipova, Xiu W. Hu, Mohsen Karbaschi, Georgi Gochev, Aliyar Javadi, Mohammad Taeibi Rahni, Alexander V. Makievski, Jürgen Krägel, Saule B. Aidarova and Reinhard Miller, Profile Analysis Tensiometry for Studies of Liquid Interfacial Dynamics, in “Laser Optofluidics in Fighting Multiple Drug Resistance”, M.L. Pascu (Ed.), BENTHAM Publ., 2016</a:t>
            </a:r>
          </a:p>
          <a:p>
            <a:pPr marL="228600" indent="-228600">
              <a:buFont typeface="+mj-lt"/>
              <a:buAutoNum type="arabicPeriod"/>
            </a:pPr>
            <a:r>
              <a:rPr lang="de-DE" sz="400">
                <a:solidFill>
                  <a:srgbClr val="0070C0"/>
                </a:solidFill>
              </a:rPr>
              <a:t>I.T. Horvath, P. Colinet, M.R. Vetrano, Assessment of the light extinction spectroscopy technique for submicron particle characterization, Powder Technology 291 (2016) 375–382</a:t>
            </a:r>
            <a:endParaRPr lang="en-GB" sz="400">
              <a:solidFill>
                <a:srgbClr val="0070C0"/>
              </a:solidFill>
            </a:endParaRPr>
          </a:p>
          <a:p>
            <a:pPr marL="228600" indent="-228600">
              <a:buFont typeface="+mj-lt"/>
              <a:buAutoNum type="arabicPeriod"/>
            </a:pPr>
            <a:r>
              <a:rPr lang="en-GB" sz="400">
                <a:solidFill>
                  <a:srgbClr val="0070C0"/>
                </a:solidFill>
              </a:rPr>
              <a:t>N.M. Kovalchuk, O.K. Matar, R.V. Craster, R.Miller and V.M. Starov, Effect of adsorption kinetics on the rate of surfactant-enhanced spreading, Soft Matter, 12 (2016) 1009-1013</a:t>
            </a:r>
          </a:p>
          <a:p>
            <a:pPr marL="228600" indent="-228600">
              <a:buFont typeface="+mj-lt"/>
              <a:buAutoNum type="arabicPeriod"/>
            </a:pPr>
            <a:r>
              <a:rPr lang="de-DE" sz="400">
                <a:solidFill>
                  <a:srgbClr val="0070C0"/>
                </a:solidFill>
              </a:rPr>
              <a:t>J. Zawala, D. Kosior, T. Dabros, K. Malysa, "Influence of bubble surface fluidity on collision kinetics and attachment to hydrophobic solids", Colloids Surfaces A, (2016) doi:10.1016/j.colsurfa.2015.12.023</a:t>
            </a:r>
            <a:endParaRPr lang="en-GB" sz="400">
              <a:solidFill>
                <a:srgbClr val="0070C0"/>
              </a:solidFill>
            </a:endParaRPr>
          </a:p>
          <a:p>
            <a:pPr marL="228600" indent="-228600">
              <a:buFont typeface="+mj-lt"/>
              <a:buAutoNum type="arabicPeriod"/>
            </a:pPr>
            <a:r>
              <a:rPr lang="de-DE" sz="400">
                <a:solidFill>
                  <a:srgbClr val="0070C0"/>
                </a:solidFill>
              </a:rPr>
              <a:t>J. Zawala, "Energy balance in viscous liquid containing a bubble” rise due to buoyancy", Can. J. Chem. Eng. 94 (2016) 586 - 595</a:t>
            </a:r>
            <a:endParaRPr lang="en-GB" sz="400">
              <a:solidFill>
                <a:srgbClr val="0070C0"/>
              </a:solidFill>
            </a:endParaRPr>
          </a:p>
          <a:p>
            <a:pPr marL="228600" indent="-228600">
              <a:buFont typeface="+mj-lt"/>
              <a:buAutoNum type="arabicPeriod"/>
            </a:pPr>
            <a:r>
              <a:rPr lang="de-DE" sz="400">
                <a:solidFill>
                  <a:srgbClr val="0070C0"/>
                </a:solidFill>
              </a:rPr>
              <a:t>J. Zawala, D, Kosior "Dynamics of dewetting and bubble attachment to rough hydrophobic surfaces - measurements and modelling", Miner. Eng. 85 (2016) 112 - 122</a:t>
            </a:r>
            <a:endParaRPr lang="en-GB" sz="400">
              <a:solidFill>
                <a:srgbClr val="0070C0"/>
              </a:solidFill>
            </a:endParaRPr>
          </a:p>
          <a:p>
            <a:pPr marL="228600" indent="-228600">
              <a:buFont typeface="+mj-lt"/>
              <a:buAutoNum type="arabicPeriod"/>
            </a:pPr>
            <a:r>
              <a:rPr lang="de-DE" sz="400">
                <a:solidFill>
                  <a:srgbClr val="0070C0"/>
                </a:solidFill>
              </a:rPr>
              <a:t>Kondej D., Sosnowski T.R. Effect of clay nanoparticles on model lung surfactant: a potential marker of hazard from nanoaerosol inhalation. Env. Sci. Pollut. Res. 23 (2016) 4660-4669. </a:t>
            </a:r>
            <a:endParaRPr lang="en-GB" sz="400">
              <a:solidFill>
                <a:srgbClr val="0070C0"/>
              </a:solidFill>
            </a:endParaRPr>
          </a:p>
          <a:p>
            <a:pPr marL="228600" indent="-228600">
              <a:buFont typeface="+mj-lt"/>
              <a:buAutoNum type="arabicPeriod"/>
            </a:pPr>
            <a:r>
              <a:rPr lang="de-DE" sz="400">
                <a:solidFill>
                  <a:srgbClr val="0070C0"/>
                </a:solidFill>
              </a:rPr>
              <a:t>Sosnowski T.R. Selected engineering and physicochemical aspects of systemic drug delivery by inhalation. Current Pharm. Design – accepted, DOI: 10.2174/1381612822666160128145644 </a:t>
            </a:r>
            <a:endParaRPr lang="en-GB" sz="400">
              <a:solidFill>
                <a:srgbClr val="0070C0"/>
              </a:solidFill>
            </a:endParaRPr>
          </a:p>
          <a:p>
            <a:pPr marL="228600" indent="-228600">
              <a:buFont typeface="+mj-lt"/>
              <a:buAutoNum type="arabicPeriod"/>
            </a:pPr>
            <a:r>
              <a:rPr lang="de-DE" sz="400">
                <a:solidFill>
                  <a:srgbClr val="0070C0"/>
                </a:solidFill>
              </a:rPr>
              <a:t>Sosnowski T.R., Kramek-Romanowska K. (2016). Predicted deposition of e-cigarette aerosol in the human lungs J. Aerosol Med. Pulm. Drug Del. – accepted, DOI:10.1089/jamp.2015.1268 </a:t>
            </a:r>
            <a:endParaRPr lang="en-GB" sz="400">
              <a:solidFill>
                <a:srgbClr val="0070C0"/>
              </a:solidFill>
            </a:endParaRPr>
          </a:p>
          <a:p>
            <a:pPr marL="228600" indent="-228600">
              <a:buFont typeface="+mj-lt"/>
              <a:buAutoNum type="arabicPeriod"/>
            </a:pPr>
            <a:r>
              <a:rPr lang="en-US" sz="400">
                <a:solidFill>
                  <a:srgbClr val="0070C0"/>
                </a:solidFill>
              </a:rPr>
              <a:t>I. T. Horváth, P. Colinet, M. R. Vetrano, Measuring contact angles of small spherical particles at planar fluid interfaces by Light Extinction, submitted to Applied Physics Letters, 2016, submitted</a:t>
            </a:r>
            <a:endParaRPr lang="en-GB" sz="400">
              <a:solidFill>
                <a:srgbClr val="0070C0"/>
              </a:solidFill>
            </a:endParaRPr>
          </a:p>
          <a:p>
            <a:pPr marL="228600" indent="-228600">
              <a:buFont typeface="+mj-lt"/>
              <a:buAutoNum type="arabicPeriod"/>
            </a:pPr>
            <a:r>
              <a:rPr lang="de-DE" sz="400">
                <a:solidFill>
                  <a:srgbClr val="0070C0"/>
                </a:solidFill>
              </a:rPr>
              <a:t>A. Hutin, J.F. Argillier and D. Langevin “Influence of pH on oil-water interfacial tension and mass transfer for asphaltenes model oils. Comparison with crude oil behaviour”, OGST, submitted.</a:t>
            </a:r>
            <a:endParaRPr lang="en-GB" sz="400">
              <a:solidFill>
                <a:srgbClr val="0070C0"/>
              </a:solidFill>
            </a:endParaRPr>
          </a:p>
          <a:p>
            <a:pPr marL="228600" indent="-228600">
              <a:buFont typeface="+mj-lt"/>
              <a:buAutoNum type="arabicPeriod"/>
            </a:pPr>
            <a:r>
              <a:rPr lang="de-DE" sz="400">
                <a:solidFill>
                  <a:srgbClr val="0070C0"/>
                </a:solidFill>
              </a:rPr>
              <a:t>J. Zawala, A. Wiertel, A. Niecikowska, K. Malysa "Influence of external vibrations on bubble coalescence time at water and oil surfaces - experiments and modelling", Colloids Surfaces A, submitted</a:t>
            </a:r>
            <a:endParaRPr lang="en-GB" sz="400">
              <a:solidFill>
                <a:srgbClr val="0070C0"/>
              </a:solidFill>
            </a:endParaRPr>
          </a:p>
          <a:p>
            <a:pPr marL="228600" indent="-228600">
              <a:buFont typeface="+mj-lt"/>
              <a:buAutoNum type="arabicPeriod"/>
            </a:pPr>
            <a:r>
              <a:rPr lang="de-DE" sz="400">
                <a:solidFill>
                  <a:srgbClr val="0070C0"/>
                </a:solidFill>
              </a:rPr>
              <a:t>V. Ulaganathan, I. Retzlaff, J.Y. Won, G. Gochev, C. Gehin-Delval, M.E. Leser, B.A. Noskov and R. Miller, β-Lactoglobulin Adsorption Layers at the Water/Air Surface: 1. Adsorption Kinetics and Surface Pressure Isotherm: Effect of pH and Ionic Strength, Colloids Surfaces A, submitted</a:t>
            </a:r>
            <a:endParaRPr lang="en-GB" sz="400">
              <a:solidFill>
                <a:srgbClr val="0070C0"/>
              </a:solidFill>
            </a:endParaRPr>
          </a:p>
          <a:p>
            <a:pPr marL="228600" indent="-228600">
              <a:buFont typeface="+mj-lt"/>
              <a:buAutoNum type="arabicPeriod"/>
            </a:pPr>
            <a:r>
              <a:rPr lang="de-DE" sz="400">
                <a:solidFill>
                  <a:srgbClr val="0070C0"/>
                </a:solidFill>
              </a:rPr>
              <a:t>V. Ulaganathan, G. Gochev, C. Gehin-Delval, M.E.Leser, D.Z. Gunes and R. Miller, Effect of pH and salt concentration on rising air bubbles in ß-lactoglobulin solutions, Colloids Surfaces A, submitted</a:t>
            </a:r>
            <a:endParaRPr lang="en-GB" sz="400">
              <a:solidFill>
                <a:srgbClr val="0070C0"/>
              </a:solidFill>
            </a:endParaRPr>
          </a:p>
          <a:p>
            <a:pPr marL="228600" indent="-228600">
              <a:buFont typeface="+mj-lt"/>
              <a:buAutoNum type="arabicPeriod"/>
            </a:pPr>
            <a:r>
              <a:rPr lang="de-DE" sz="400">
                <a:solidFill>
                  <a:srgbClr val="0070C0"/>
                </a:solidFill>
              </a:rPr>
              <a:t>J.Y. Won, G.G. Gochev, V. Ulaganathan, J. Krägel, E.V. Aksenenko, V.B. Fainerman and R. Miller, Mixed Adsorption Mechanism for the Kinetics of BLG Interfacial Layer Formation at the Solution/Tetradecane Interface, Colloids Surfaces A, submitted</a:t>
            </a:r>
            <a:endParaRPr lang="en-GB" sz="400">
              <a:solidFill>
                <a:srgbClr val="0070C0"/>
              </a:solidFill>
            </a:endParaRPr>
          </a:p>
          <a:p>
            <a:pPr marL="228600" indent="-228600">
              <a:buFont typeface="+mj-lt"/>
              <a:buAutoNum type="arabicPeriod"/>
            </a:pPr>
            <a:r>
              <a:rPr lang="de-DE" sz="400">
                <a:solidFill>
                  <a:srgbClr val="0070C0"/>
                </a:solidFill>
              </a:rPr>
              <a:t>J.Y. Won, G.G. Gochev, V. Ulaganathan, J. Krägel, E.V. Aksenenko, V.B. Fainerman and R. Miller, Effect of Solution pH on the Adsorption of BLG at the Solution/Tetradecane Interface, Colloids Surfaces A, submitted</a:t>
            </a:r>
            <a:endParaRPr lang="en-GB" sz="400">
              <a:solidFill>
                <a:srgbClr val="0070C0"/>
              </a:solidFill>
            </a:endParaRPr>
          </a:p>
          <a:p>
            <a:pPr marL="228600" indent="-228600">
              <a:buFont typeface="+mj-lt"/>
              <a:buAutoNum type="arabicPeriod"/>
            </a:pPr>
            <a:r>
              <a:rPr lang="de-DE" sz="400">
                <a:solidFill>
                  <a:srgbClr val="0070C0"/>
                </a:solidFill>
              </a:rPr>
              <a:t>J.Y. Won, G.G. Gochev, V. Ulaganathan, J. Krägel, E.V. Aksenenko, V.B. Fainerman and R. Miller, Dilational viscoelasticity of BLG Adsorption Layers at the Solution/Tetradecane Interface - Effect of pH and Ionic Strength, Colloids Surfaces A, submitted</a:t>
            </a:r>
            <a:endParaRPr lang="en-GB" sz="400">
              <a:solidFill>
                <a:srgbClr val="0070C0"/>
              </a:solidFill>
            </a:endParaRPr>
          </a:p>
          <a:p>
            <a:pPr marL="228600" indent="-228600">
              <a:buFont typeface="+mj-lt"/>
              <a:buAutoNum type="arabicPeriod"/>
            </a:pPr>
            <a:r>
              <a:rPr lang="de-DE" sz="400">
                <a:solidFill>
                  <a:srgbClr val="0070C0"/>
                </a:solidFill>
              </a:rPr>
              <a:t>A.Y. Gyurova, A. Michna, K. Malysa, Z. Adamczyk, L. Nikolov, E. Mileva, Self-assembly of four- and bi-antennary oligoglycines in aqueous medium, Colloids and Surfaces A (2016) manuscript ready for submission</a:t>
            </a:r>
            <a:endParaRPr lang="en-GB" sz="400">
              <a:solidFill>
                <a:srgbClr val="0070C0"/>
              </a:solidFill>
            </a:endParaRPr>
          </a:p>
          <a:p>
            <a:pPr marL="228600" indent="-228600">
              <a:buFont typeface="+mj-lt"/>
              <a:buAutoNum type="arabicPeriod"/>
            </a:pPr>
            <a:r>
              <a:rPr lang="de-DE" sz="400">
                <a:solidFill>
                  <a:srgbClr val="0070C0"/>
                </a:solidFill>
              </a:rPr>
              <a:t>S. Stoyanov, E. Mileva, M. Mirzaeian, D. Arabadzhieva, A. A. Ogwu, Q. Abbas, Interfacial layer properties and foam film drainage kinetics of aqueous solutions from two-antennary oligoglycines, Colloids and Surfaces A (2016) manuscript ready for submission</a:t>
            </a:r>
            <a:endParaRPr lang="en-GB" sz="400">
              <a:solidFill>
                <a:srgbClr val="0070C0"/>
              </a:solidFill>
            </a:endParaRPr>
          </a:p>
          <a:p>
            <a:pPr marL="228600" indent="-228600">
              <a:buFont typeface="+mj-lt"/>
              <a:buAutoNum type="arabicPeriod"/>
            </a:pPr>
            <a:r>
              <a:rPr lang="de-DE" sz="400">
                <a:solidFill>
                  <a:srgbClr val="0070C0"/>
                </a:solidFill>
              </a:rPr>
              <a:t>L. Aricov, H. Petkova, D. Arabadzhieva, A. Iovescu, E. Mileva, Khr. Khristov, G. Stinga, C.-F. Mihailescu, D. F. Anghel, R. Todorov, Aqueous solutions of associative poly(acrylates): bulk and interfacial properties (2016) Colloids and Surfaces A: Physicochemical and Engineering Aspects, in press.</a:t>
            </a:r>
            <a:endParaRPr lang="en-GB" sz="400">
              <a:solidFill>
                <a:srgbClr val="0070C0"/>
              </a:solidFill>
            </a:endParaRPr>
          </a:p>
          <a:p>
            <a:pPr marL="228600" indent="-228600">
              <a:buFont typeface="+mj-lt"/>
              <a:buAutoNum type="arabicPeriod"/>
            </a:pPr>
            <a:r>
              <a:rPr lang="de-DE" sz="400">
                <a:solidFill>
                  <a:srgbClr val="0070C0"/>
                </a:solidFill>
              </a:rPr>
              <a:t>Alexandrov S., Todorov R., Jordanova A., Lalchev Z., Exerowa D. (2015) Foam films stabilized with lysophosphatidylglycerol in the presence of Na+ and Ca2+“ Bulgarian Chemical Communications, in press.</a:t>
            </a:r>
            <a:endParaRPr lang="en-GB" sz="400">
              <a:solidFill>
                <a:srgbClr val="0070C0"/>
              </a:solidFill>
            </a:endParaRPr>
          </a:p>
          <a:p>
            <a:pPr marL="228600" indent="-228600">
              <a:buFont typeface="+mj-lt"/>
              <a:buAutoNum type="arabicPeriod"/>
            </a:pPr>
            <a:r>
              <a:rPr lang="de-DE" sz="400">
                <a:solidFill>
                  <a:srgbClr val="0070C0"/>
                </a:solidFill>
              </a:rPr>
              <a:t>Terziyski I., Todorov R., Exerowa D. (2015) Influence of Corticosteroids on Formation and Stability of Thin Liquid Films from Pulmonary Therapeutic Preparations” Bulgarian Chemical Communications, in press.</a:t>
            </a:r>
            <a:endParaRPr lang="en-GB" sz="400">
              <a:solidFill>
                <a:srgbClr val="0070C0"/>
              </a:solidFill>
            </a:endParaRPr>
          </a:p>
          <a:p>
            <a:pPr marL="228600" indent="-228600">
              <a:buFont typeface="+mj-lt"/>
              <a:buAutoNum type="arabicPeriod"/>
            </a:pPr>
            <a:r>
              <a:rPr lang="de-DE" sz="400">
                <a:solidFill>
                  <a:srgbClr val="0070C0"/>
                </a:solidFill>
              </a:rPr>
              <a:t>L. Alexandrova, L. Grigorov, H. Petkova, Khr. Khristov, Effect of pH on wetting behavior of "star like " block copolymer surfactant solution,  Colloid and  Surfaces A, 2016 , in press.</a:t>
            </a:r>
            <a:endParaRPr lang="en-GB" sz="400">
              <a:solidFill>
                <a:srgbClr val="0070C0"/>
              </a:solidFill>
            </a:endParaRPr>
          </a:p>
          <a:p>
            <a:pPr marL="228600" indent="-228600">
              <a:buFont typeface="+mj-lt"/>
              <a:buAutoNum type="arabicPeriod"/>
            </a:pPr>
            <a:r>
              <a:rPr lang="de-DE" sz="400">
                <a:solidFill>
                  <a:srgbClr val="0070C0"/>
                </a:solidFill>
              </a:rPr>
              <a:t>D. Arabadzhieva, Pl. Tchoukov, S. Stoyanov, E. Mileva, Aqueous solutions of surfactant mixtures: hexadecyltrimethylammonium chloride and pentaethylene glycol monododecyl ether, (2016) Colloids Surf. A: Physicochem. Eng. Aspects (submitted).</a:t>
            </a:r>
            <a:endParaRPr lang="en-GB" sz="400">
              <a:solidFill>
                <a:srgbClr val="0070C0"/>
              </a:solidFill>
            </a:endParaRPr>
          </a:p>
          <a:p>
            <a:pPr marL="228600" indent="-228600">
              <a:buFont typeface="+mj-lt"/>
              <a:buAutoNum type="arabicPeriod"/>
            </a:pPr>
            <a:r>
              <a:rPr lang="de-DE" sz="400">
                <a:solidFill>
                  <a:srgbClr val="0070C0"/>
                </a:solidFill>
              </a:rPr>
              <a:t>Todorov R., Exerowa D., Alexandrova L., Platikanov D., Nedyalkov M., Bianco F., Razzetti R., Pelizzi N. (2016) Thin liquid films from a new pulmonary surfactant containing SP-B and SP-С analogues, Colloids Surf. A: Physicochem. Eng. Aspects (submitted).</a:t>
            </a:r>
            <a:endParaRPr lang="en-GB" sz="400">
              <a:solidFill>
                <a:srgbClr val="0070C0"/>
              </a:solidFill>
            </a:endParaRPr>
          </a:p>
          <a:p>
            <a:pPr marL="228600" indent="-228600">
              <a:buFont typeface="+mj-lt"/>
              <a:buAutoNum type="arabicPeriod"/>
            </a:pPr>
            <a:r>
              <a:rPr lang="de-DE" sz="400">
                <a:solidFill>
                  <a:srgbClr val="0070C0"/>
                </a:solidFill>
              </a:rPr>
              <a:t>K. Kamburova, K. Mitarova, Ts. Radeva, Polysaccharide-based nanocapsules for controlled release of indomethacin, (2016) Colloids Surf. A: Physicochem. Eng. Aspects (submitted).</a:t>
            </a:r>
            <a:endParaRPr lang="en-GB" sz="400">
              <a:solidFill>
                <a:srgbClr val="0070C0"/>
              </a:solidFill>
            </a:endParaRPr>
          </a:p>
          <a:p>
            <a:pPr marL="228600" indent="-228600">
              <a:buFont typeface="+mj-lt"/>
              <a:buAutoNum type="arabicPeriod"/>
            </a:pPr>
            <a:r>
              <a:rPr lang="de-DE" sz="400">
                <a:solidFill>
                  <a:srgbClr val="0070C0"/>
                </a:solidFill>
              </a:rPr>
              <a:t>N. Panchev, Khr. Khristov, J. Czarnecki, Effect of bitumen concentration and film thickness on rupture of water-in-oil toluene-diluted bitumen emulsion films using DC polarization, (2016) Colloids Surf. A: Physicochem. Eng. Aspects (submitted).</a:t>
            </a:r>
            <a:endParaRPr lang="en-GB" sz="400">
              <a:solidFill>
                <a:srgbClr val="0070C0"/>
              </a:solidFill>
            </a:endParaRPr>
          </a:p>
          <a:p>
            <a:pPr marL="228600" indent="-228600">
              <a:buFont typeface="+mj-lt"/>
              <a:buAutoNum type="arabicPeriod"/>
            </a:pPr>
            <a:r>
              <a:rPr lang="de-DE" sz="400">
                <a:solidFill>
                  <a:srgbClr val="0070C0"/>
                </a:solidFill>
              </a:rPr>
              <a:t>F. M. Goycoolea, V. Milkova, Electrokinetic behavoir of chitosan adsorbed on o/w nanoemulsion droplets, (2016) Colloids Surf. A: Physicochem. Eng. Aspects (submitted).</a:t>
            </a:r>
            <a:endParaRPr lang="en-GB" sz="400">
              <a:solidFill>
                <a:srgbClr val="0070C0"/>
              </a:solidFill>
            </a:endParaRPr>
          </a:p>
          <a:p>
            <a:pPr marL="228600" indent="-228600">
              <a:buFont typeface="+mj-lt"/>
              <a:buAutoNum type="arabicPeriod"/>
            </a:pPr>
            <a:endParaRPr lang="en-GB" sz="400">
              <a:solidFill>
                <a:srgbClr val="0070C0"/>
              </a:solidFill>
            </a:endParaRPr>
          </a:p>
        </p:txBody>
      </p:sp>
      <p:sp>
        <p:nvSpPr>
          <p:cNvPr id="3" name="Textfeld 2"/>
          <p:cNvSpPr txBox="1"/>
          <p:nvPr/>
        </p:nvSpPr>
        <p:spPr>
          <a:xfrm>
            <a:off x="1166999" y="764704"/>
            <a:ext cx="6810519" cy="646331"/>
          </a:xfrm>
          <a:prstGeom prst="rect">
            <a:avLst/>
          </a:prstGeom>
          <a:noFill/>
        </p:spPr>
        <p:txBody>
          <a:bodyPr wrap="none" rtlCol="0">
            <a:spAutoFit/>
          </a:bodyPr>
          <a:lstStyle/>
          <a:p>
            <a:pPr algn="ctr"/>
            <a:r>
              <a:rPr lang="de-DE" smtClean="0"/>
              <a:t>The WG 3 on „Diagnostics“ worked pretty efficient and the output</a:t>
            </a:r>
          </a:p>
          <a:p>
            <a:pPr algn="ctr"/>
            <a:r>
              <a:rPr lang="de-DE"/>
              <a:t>o</a:t>
            </a:r>
            <a:r>
              <a:rPr lang="de-DE" smtClean="0"/>
              <a:t>f the involved groups is enormous: 72 publications in 2015/2016</a:t>
            </a:r>
            <a:endParaRPr lang="en-GB"/>
          </a:p>
        </p:txBody>
      </p:sp>
    </p:spTree>
    <p:extLst>
      <p:ext uri="{BB962C8B-B14F-4D97-AF65-F5344CB8AC3E}">
        <p14:creationId xmlns:p14="http://schemas.microsoft.com/office/powerpoint/2010/main" val="15944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1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ußzeilenplatzhalter 8"/>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t>COST MP1106, May 4-6, 2016 in Athens</a:t>
            </a:r>
            <a:endParaRPr lang="de-DE" dirty="0" smtClean="0"/>
          </a:p>
        </p:txBody>
      </p:sp>
      <p:sp>
        <p:nvSpPr>
          <p:cNvPr id="10244" name="Foliennummernplatzhalter 7"/>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0DD7D-82E1-4645-A285-6DC38273F0CA}" type="slidenum">
              <a:rPr smtClean="0"/>
              <a:pPr fontAlgn="base">
                <a:spcBef>
                  <a:spcPct val="0"/>
                </a:spcBef>
                <a:spcAft>
                  <a:spcPct val="0"/>
                </a:spcAft>
                <a:defRPr/>
              </a:pPr>
              <a:t>2</a:t>
            </a:fld>
            <a:r>
              <a:rPr lang="en-GB" smtClean="0"/>
              <a:t>/60</a:t>
            </a:r>
            <a:endParaRPr smtClean="0"/>
          </a:p>
        </p:txBody>
      </p:sp>
      <p:sp>
        <p:nvSpPr>
          <p:cNvPr id="3" name="Rechteck 2"/>
          <p:cNvSpPr/>
          <p:nvPr/>
        </p:nvSpPr>
        <p:spPr>
          <a:xfrm>
            <a:off x="755576" y="1134036"/>
            <a:ext cx="7632848" cy="646331"/>
          </a:xfrm>
          <a:prstGeom prst="rect">
            <a:avLst/>
          </a:prstGeom>
        </p:spPr>
        <p:txBody>
          <a:bodyPr wrap="square">
            <a:spAutoFit/>
          </a:bodyPr>
          <a:lstStyle/>
          <a:p>
            <a:pPr algn="ctr"/>
            <a:r>
              <a:rPr lang="en-GB" b="1">
                <a:solidFill>
                  <a:srgbClr val="0070C0"/>
                </a:solidFill>
              </a:rPr>
              <a:t>Peculiarities for protein-surfactants mixed adsorption layers at low bulk concentrations (MPI Potsdam, Germany)</a:t>
            </a:r>
            <a:endParaRPr lang="en-GB">
              <a:solidFill>
                <a:srgbClr val="0070C0"/>
              </a:solidFill>
            </a:endParaRPr>
          </a:p>
        </p:txBody>
      </p:sp>
      <p:sp>
        <p:nvSpPr>
          <p:cNvPr id="7" name="Textfeld 6"/>
          <p:cNvSpPr txBox="1"/>
          <p:nvPr/>
        </p:nvSpPr>
        <p:spPr>
          <a:xfrm>
            <a:off x="2176765" y="764704"/>
            <a:ext cx="4771499" cy="369332"/>
          </a:xfrm>
          <a:prstGeom prst="rect">
            <a:avLst/>
          </a:prstGeom>
          <a:noFill/>
        </p:spPr>
        <p:txBody>
          <a:bodyPr wrap="none" rtlCol="0">
            <a:spAutoFit/>
          </a:bodyPr>
          <a:lstStyle/>
          <a:p>
            <a:pPr algn="ctr"/>
            <a:r>
              <a:rPr lang="de-DE" smtClean="0"/>
              <a:t>Few Selected Highlights of the Scientifi Work</a:t>
            </a:r>
            <a:endParaRPr lang="en-GB"/>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1936432" y="1851124"/>
            <a:ext cx="5271135" cy="3594100"/>
          </a:xfrm>
          <a:prstGeom prst="rect">
            <a:avLst/>
          </a:prstGeom>
          <a:noFill/>
          <a:ln>
            <a:noFill/>
          </a:ln>
        </p:spPr>
      </p:pic>
      <p:sp>
        <p:nvSpPr>
          <p:cNvPr id="4" name="Textfeld 3"/>
          <p:cNvSpPr txBox="1"/>
          <p:nvPr/>
        </p:nvSpPr>
        <p:spPr>
          <a:xfrm>
            <a:off x="251520" y="5445224"/>
            <a:ext cx="8568952" cy="830997"/>
          </a:xfrm>
          <a:prstGeom prst="rect">
            <a:avLst/>
          </a:prstGeom>
          <a:noFill/>
        </p:spPr>
        <p:txBody>
          <a:bodyPr wrap="square" rtlCol="0">
            <a:spAutoFit/>
          </a:bodyPr>
          <a:lstStyle/>
          <a:p>
            <a:pPr algn="ctr"/>
            <a:r>
              <a:rPr lang="en-GB" sz="1200"/>
              <a:t>Equilibrium surface tension isotherms for BCS + C</a:t>
            </a:r>
            <a:r>
              <a:rPr lang="en-GB" sz="1200" baseline="-25000"/>
              <a:t>12</a:t>
            </a:r>
            <a:r>
              <a:rPr lang="en-GB" sz="1200"/>
              <a:t>DMPO mixtures at two BCS bulk concentrations: 10</a:t>
            </a:r>
            <a:r>
              <a:rPr lang="en-GB" sz="1200" baseline="30000"/>
              <a:t>−8</a:t>
            </a:r>
            <a:r>
              <a:rPr lang="en-GB" sz="1200"/>
              <a:t> mol/l (</a:t>
            </a:r>
            <a:r>
              <a:rPr lang="en-GB" sz="1200">
                <a:sym typeface="Wingdings 3"/>
              </a:rPr>
              <a:t></a:t>
            </a:r>
            <a:r>
              <a:rPr lang="en-GB" sz="1200"/>
              <a:t>) </a:t>
            </a:r>
            <a:r>
              <a:rPr lang="en-GB" sz="1200"/>
              <a:t>and </a:t>
            </a:r>
            <a:r>
              <a:rPr lang="en-GB" sz="1200" smtClean="0"/>
              <a:t/>
            </a:r>
            <a:br>
              <a:rPr lang="en-GB" sz="1200" smtClean="0"/>
            </a:br>
            <a:r>
              <a:rPr lang="en-GB" sz="1200" smtClean="0"/>
              <a:t>10</a:t>
            </a:r>
            <a:r>
              <a:rPr lang="en-GB" sz="1200" baseline="30000"/>
              <a:t>−6 </a:t>
            </a:r>
            <a:r>
              <a:rPr lang="en-GB" sz="1200"/>
              <a:t>mol/l (</a:t>
            </a:r>
            <a:r>
              <a:rPr lang="en-GB" sz="1200">
                <a:sym typeface="Symbol"/>
              </a:rPr>
              <a:t></a:t>
            </a:r>
            <a:r>
              <a:rPr lang="en-GB" sz="1200"/>
              <a:t>); (♦) the data for the pure C</a:t>
            </a:r>
            <a:r>
              <a:rPr lang="en-GB" sz="1200" baseline="-25000"/>
              <a:t>12</a:t>
            </a:r>
            <a:r>
              <a:rPr lang="en-GB" sz="1200"/>
              <a:t>DMPO; dotted lines are values for pure BCS solutions</a:t>
            </a:r>
            <a:r>
              <a:rPr lang="en-GB" sz="1200"/>
              <a:t>; </a:t>
            </a:r>
            <a:r>
              <a:rPr lang="en-GB" sz="1200" smtClean="0"/>
              <a:t>black solid </a:t>
            </a:r>
            <a:r>
              <a:rPr lang="en-GB" sz="1200"/>
              <a:t>line was calculated for C</a:t>
            </a:r>
            <a:r>
              <a:rPr lang="en-GB" sz="1200" baseline="-25000"/>
              <a:t>12</a:t>
            </a:r>
            <a:r>
              <a:rPr lang="en-GB" sz="1200"/>
              <a:t>DMPO</a:t>
            </a:r>
            <a:r>
              <a:rPr lang="en-GB" sz="1200"/>
              <a:t>; </a:t>
            </a:r>
            <a:r>
              <a:rPr lang="en-GB" sz="1200" smtClean="0">
                <a:solidFill>
                  <a:srgbClr val="00B050"/>
                </a:solidFill>
              </a:rPr>
              <a:t>red </a:t>
            </a:r>
            <a:r>
              <a:rPr lang="en-GB" sz="1200">
                <a:solidFill>
                  <a:srgbClr val="00B050"/>
                </a:solidFill>
              </a:rPr>
              <a:t>line was calculated for the BCS/C</a:t>
            </a:r>
            <a:r>
              <a:rPr lang="en-GB" sz="1200" baseline="-25000">
                <a:solidFill>
                  <a:srgbClr val="00B050"/>
                </a:solidFill>
              </a:rPr>
              <a:t>12</a:t>
            </a:r>
            <a:r>
              <a:rPr lang="en-GB" sz="1200">
                <a:solidFill>
                  <a:srgbClr val="00B050"/>
                </a:solidFill>
              </a:rPr>
              <a:t>DMPO mixtures </a:t>
            </a:r>
            <a:r>
              <a:rPr lang="en-GB" sz="1200">
                <a:solidFill>
                  <a:srgbClr val="00B050"/>
                </a:solidFill>
              </a:rPr>
              <a:t>using </a:t>
            </a:r>
            <a:r>
              <a:rPr lang="en-GB" sz="1200" smtClean="0">
                <a:solidFill>
                  <a:srgbClr val="00B050"/>
                </a:solidFill>
              </a:rPr>
              <a:t>our thermodynamic </a:t>
            </a:r>
            <a:r>
              <a:rPr lang="en-GB" sz="1200">
                <a:solidFill>
                  <a:srgbClr val="00B050"/>
                </a:solidFill>
              </a:rPr>
              <a:t>model</a:t>
            </a:r>
            <a:r>
              <a:rPr lang="en-GB" sz="1200"/>
              <a:t>; </a:t>
            </a:r>
            <a:r>
              <a:rPr lang="en-GB" sz="1200" smtClean="0"/>
              <a:t>according </a:t>
            </a:r>
            <a:r>
              <a:rPr lang="en-GB" sz="1200"/>
              <a:t>to </a:t>
            </a:r>
            <a:r>
              <a:rPr lang="de-DE" sz="1200"/>
              <a:t>M. Lotfi et al., Colloids Surfaces A, 475 (2015</a:t>
            </a:r>
            <a:r>
              <a:rPr lang="de-DE" sz="1200"/>
              <a:t>) </a:t>
            </a:r>
            <a:r>
              <a:rPr lang="de-DE" sz="1200" smtClean="0"/>
              <a:t>62–68.</a:t>
            </a:r>
            <a:endParaRPr lang="en-GB" sz="1200"/>
          </a:p>
        </p:txBody>
      </p:sp>
      <p:grpSp>
        <p:nvGrpSpPr>
          <p:cNvPr id="13" name="Gruppieren 12"/>
          <p:cNvGrpSpPr/>
          <p:nvPr/>
        </p:nvGrpSpPr>
        <p:grpSpPr>
          <a:xfrm>
            <a:off x="2310020" y="3467100"/>
            <a:ext cx="3305920" cy="1353820"/>
            <a:chOff x="2310020" y="3467100"/>
            <a:chExt cx="3305920" cy="1353820"/>
          </a:xfrm>
        </p:grpSpPr>
        <p:cxnSp>
          <p:nvCxnSpPr>
            <p:cNvPr id="6" name="Gerade Verbindung 5"/>
            <p:cNvCxnSpPr/>
            <p:nvPr/>
          </p:nvCxnSpPr>
          <p:spPr>
            <a:xfrm>
              <a:off x="2310020" y="3467100"/>
              <a:ext cx="965836" cy="2994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Freihandform 11"/>
            <p:cNvSpPr/>
            <p:nvPr/>
          </p:nvSpPr>
          <p:spPr>
            <a:xfrm>
              <a:off x="3271520" y="3766820"/>
              <a:ext cx="2344420" cy="1054100"/>
            </a:xfrm>
            <a:custGeom>
              <a:avLst/>
              <a:gdLst>
                <a:gd name="connsiteX0" fmla="*/ 0 w 2344420"/>
                <a:gd name="connsiteY0" fmla="*/ 0 h 1054100"/>
                <a:gd name="connsiteX1" fmla="*/ 939800 w 2344420"/>
                <a:gd name="connsiteY1" fmla="*/ 121920 h 1054100"/>
                <a:gd name="connsiteX2" fmla="*/ 1419860 w 2344420"/>
                <a:gd name="connsiteY2" fmla="*/ 289560 h 1054100"/>
                <a:gd name="connsiteX3" fmla="*/ 1915160 w 2344420"/>
                <a:gd name="connsiteY3" fmla="*/ 594360 h 1054100"/>
                <a:gd name="connsiteX4" fmla="*/ 2344420 w 2344420"/>
                <a:gd name="connsiteY4" fmla="*/ 105410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420" h="1054100">
                  <a:moveTo>
                    <a:pt x="0" y="0"/>
                  </a:moveTo>
                  <a:cubicBezTo>
                    <a:pt x="351578" y="36830"/>
                    <a:pt x="703157" y="73660"/>
                    <a:pt x="939800" y="121920"/>
                  </a:cubicBezTo>
                  <a:cubicBezTo>
                    <a:pt x="1176443" y="170180"/>
                    <a:pt x="1257300" y="210820"/>
                    <a:pt x="1419860" y="289560"/>
                  </a:cubicBezTo>
                  <a:cubicBezTo>
                    <a:pt x="1582420" y="368300"/>
                    <a:pt x="1761067" y="466937"/>
                    <a:pt x="1915160" y="594360"/>
                  </a:cubicBezTo>
                  <a:cubicBezTo>
                    <a:pt x="2069253" y="721783"/>
                    <a:pt x="2206836" y="887941"/>
                    <a:pt x="2344420" y="105410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Freihandform 13"/>
          <p:cNvSpPr/>
          <p:nvPr/>
        </p:nvSpPr>
        <p:spPr>
          <a:xfrm>
            <a:off x="2326640" y="3440878"/>
            <a:ext cx="3418840" cy="1547682"/>
          </a:xfrm>
          <a:custGeom>
            <a:avLst/>
            <a:gdLst>
              <a:gd name="connsiteX0" fmla="*/ 0 w 3418840"/>
              <a:gd name="connsiteY0" fmla="*/ 3362 h 1547682"/>
              <a:gd name="connsiteX1" fmla="*/ 1950720 w 3418840"/>
              <a:gd name="connsiteY1" fmla="*/ 59242 h 1547682"/>
              <a:gd name="connsiteX2" fmla="*/ 2651760 w 3418840"/>
              <a:gd name="connsiteY2" fmla="*/ 409762 h 1547682"/>
              <a:gd name="connsiteX3" fmla="*/ 3139440 w 3418840"/>
              <a:gd name="connsiteY3" fmla="*/ 1029522 h 1547682"/>
              <a:gd name="connsiteX4" fmla="*/ 3418840 w 3418840"/>
              <a:gd name="connsiteY4" fmla="*/ 1547682 h 1547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840" h="1547682">
                <a:moveTo>
                  <a:pt x="0" y="3362"/>
                </a:moveTo>
                <a:cubicBezTo>
                  <a:pt x="754380" y="-2565"/>
                  <a:pt x="1508760" y="-8491"/>
                  <a:pt x="1950720" y="59242"/>
                </a:cubicBezTo>
                <a:cubicBezTo>
                  <a:pt x="2392680" y="126975"/>
                  <a:pt x="2453640" y="248049"/>
                  <a:pt x="2651760" y="409762"/>
                </a:cubicBezTo>
                <a:cubicBezTo>
                  <a:pt x="2849880" y="571475"/>
                  <a:pt x="3011593" y="839869"/>
                  <a:pt x="3139440" y="1029522"/>
                </a:cubicBezTo>
                <a:cubicBezTo>
                  <a:pt x="3267287" y="1219175"/>
                  <a:pt x="3371427" y="1461322"/>
                  <a:pt x="3418840" y="154768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lipse 14"/>
          <p:cNvSpPr/>
          <p:nvPr/>
        </p:nvSpPr>
        <p:spPr>
          <a:xfrm>
            <a:off x="3114696" y="5403568"/>
            <a:ext cx="144016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ußzeilenplatzhalter 8"/>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t>COST MP1106, May 4-6, 2016 in Athens</a:t>
            </a:r>
            <a:endParaRPr lang="de-DE" dirty="0" smtClean="0"/>
          </a:p>
        </p:txBody>
      </p:sp>
      <p:sp>
        <p:nvSpPr>
          <p:cNvPr id="10244" name="Foliennummernplatzhalter 7"/>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0DD7D-82E1-4645-A285-6DC38273F0CA}" type="slidenum">
              <a:rPr smtClean="0"/>
              <a:pPr fontAlgn="base">
                <a:spcBef>
                  <a:spcPct val="0"/>
                </a:spcBef>
                <a:spcAft>
                  <a:spcPct val="0"/>
                </a:spcAft>
                <a:defRPr/>
              </a:pPr>
              <a:t>3</a:t>
            </a:fld>
            <a:r>
              <a:rPr lang="en-GB" smtClean="0"/>
              <a:t>/60</a:t>
            </a:r>
            <a:endParaRPr smtClean="0"/>
          </a:p>
        </p:txBody>
      </p:sp>
      <p:sp>
        <p:nvSpPr>
          <p:cNvPr id="2" name="Textfeld 1"/>
          <p:cNvSpPr txBox="1"/>
          <p:nvPr/>
        </p:nvSpPr>
        <p:spPr>
          <a:xfrm>
            <a:off x="2176765" y="764704"/>
            <a:ext cx="4771499" cy="369332"/>
          </a:xfrm>
          <a:prstGeom prst="rect">
            <a:avLst/>
          </a:prstGeom>
          <a:noFill/>
        </p:spPr>
        <p:txBody>
          <a:bodyPr wrap="none" rtlCol="0">
            <a:spAutoFit/>
          </a:bodyPr>
          <a:lstStyle/>
          <a:p>
            <a:pPr algn="ctr"/>
            <a:r>
              <a:rPr lang="de-DE" smtClean="0"/>
              <a:t>Few Selected Highlights of the Scientifi Work</a:t>
            </a:r>
            <a:endParaRPr lang="en-GB"/>
          </a:p>
        </p:txBody>
      </p:sp>
      <p:sp>
        <p:nvSpPr>
          <p:cNvPr id="3" name="Rechteck 2"/>
          <p:cNvSpPr/>
          <p:nvPr/>
        </p:nvSpPr>
        <p:spPr>
          <a:xfrm>
            <a:off x="683568" y="1268760"/>
            <a:ext cx="7758250" cy="369332"/>
          </a:xfrm>
          <a:prstGeom prst="rect">
            <a:avLst/>
          </a:prstGeom>
        </p:spPr>
        <p:txBody>
          <a:bodyPr wrap="square">
            <a:spAutoFit/>
          </a:bodyPr>
          <a:lstStyle/>
          <a:p>
            <a:pPr algn="ctr"/>
            <a:r>
              <a:rPr lang="en-GB" b="1">
                <a:solidFill>
                  <a:srgbClr val="0070C0"/>
                </a:solidFill>
              </a:rPr>
              <a:t>Structures in mixed lipid-nanoparticle monolayer (CNR Genoa, Italy)</a:t>
            </a:r>
            <a:endParaRPr lang="en-GB">
              <a:solidFill>
                <a:srgbClr val="0070C0"/>
              </a:solidFill>
            </a:endParaRPr>
          </a:p>
        </p:txBody>
      </p:sp>
      <p:pic>
        <p:nvPicPr>
          <p:cNvPr id="6" name="Grafik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730425"/>
            <a:ext cx="5760640" cy="3858815"/>
          </a:xfrm>
          <a:prstGeom prst="rect">
            <a:avLst/>
          </a:prstGeom>
          <a:noFill/>
          <a:ln>
            <a:noFill/>
          </a:ln>
        </p:spPr>
      </p:pic>
      <p:sp>
        <p:nvSpPr>
          <p:cNvPr id="4" name="Textfeld 3"/>
          <p:cNvSpPr txBox="1"/>
          <p:nvPr/>
        </p:nvSpPr>
        <p:spPr>
          <a:xfrm>
            <a:off x="971600" y="5703639"/>
            <a:ext cx="8064896" cy="646331"/>
          </a:xfrm>
          <a:prstGeom prst="rect">
            <a:avLst/>
          </a:prstGeom>
          <a:noFill/>
        </p:spPr>
        <p:txBody>
          <a:bodyPr wrap="square" rtlCol="0">
            <a:spAutoFit/>
          </a:bodyPr>
          <a:lstStyle/>
          <a:p>
            <a:pPr algn="ctr"/>
            <a:r>
              <a:rPr lang="en-GB" sz="1200"/>
              <a:t>AFM images of LB films obtained </a:t>
            </a:r>
            <a:r>
              <a:rPr lang="en-GB" sz="1200"/>
              <a:t>at </a:t>
            </a:r>
            <a:r>
              <a:rPr lang="en-GB" sz="1200" smtClean="0"/>
              <a:t>П </a:t>
            </a:r>
            <a:r>
              <a:rPr lang="en-GB" sz="1200"/>
              <a:t>= 35 mN/m from DPPC + DOPC + Cholesterol mono-layers spread at the water/vapour inter-face </a:t>
            </a:r>
            <a:r>
              <a:rPr lang="en-GB" sz="1200"/>
              <a:t>(</a:t>
            </a:r>
            <a:r>
              <a:rPr lang="en-GB" sz="1200" smtClean="0"/>
              <a:t>left panel) </a:t>
            </a:r>
            <a:r>
              <a:rPr lang="en-GB" sz="1200"/>
              <a:t>and onto surface of a colloidal silica NP dispersion (right </a:t>
            </a:r>
            <a:r>
              <a:rPr lang="en-GB" sz="1200"/>
              <a:t>panel</a:t>
            </a:r>
            <a:r>
              <a:rPr lang="en-GB" sz="1200" smtClean="0"/>
              <a:t>).</a:t>
            </a:r>
          </a:p>
          <a:p>
            <a:pPr algn="ctr"/>
            <a:r>
              <a:rPr lang="en-GB" sz="1200">
                <a:solidFill>
                  <a:srgbClr val="00B050"/>
                </a:solidFill>
              </a:rPr>
              <a:t>The presence of nanoparticles slows down the dynamic response of the monolayer to variations of the surface area.</a:t>
            </a:r>
            <a:endParaRPr lang="en-GB" sz="1200">
              <a:solidFill>
                <a:srgbClr val="00B050"/>
              </a:solidFill>
            </a:endParaRPr>
          </a:p>
        </p:txBody>
      </p:sp>
      <p:sp>
        <p:nvSpPr>
          <p:cNvPr id="8" name="Ellipse 7"/>
          <p:cNvSpPr/>
          <p:nvPr/>
        </p:nvSpPr>
        <p:spPr>
          <a:xfrm>
            <a:off x="5580112" y="4221088"/>
            <a:ext cx="64807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44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ußzeilenplatzhalter 8"/>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t>COST MP1106, May 4-6, 2016 in Athens</a:t>
            </a:r>
            <a:endParaRPr lang="de-DE" dirty="0" smtClean="0"/>
          </a:p>
        </p:txBody>
      </p:sp>
      <p:sp>
        <p:nvSpPr>
          <p:cNvPr id="10244" name="Foliennummernplatzhalter 7"/>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0DD7D-82E1-4645-A285-6DC38273F0CA}" type="slidenum">
              <a:rPr smtClean="0"/>
              <a:pPr fontAlgn="base">
                <a:spcBef>
                  <a:spcPct val="0"/>
                </a:spcBef>
                <a:spcAft>
                  <a:spcPct val="0"/>
                </a:spcAft>
                <a:defRPr/>
              </a:pPr>
              <a:t>4</a:t>
            </a:fld>
            <a:r>
              <a:rPr lang="en-GB" smtClean="0"/>
              <a:t>/60</a:t>
            </a:r>
            <a:endParaRPr smtClean="0"/>
          </a:p>
        </p:txBody>
      </p:sp>
      <p:sp>
        <p:nvSpPr>
          <p:cNvPr id="4" name="Textfeld 3"/>
          <p:cNvSpPr txBox="1"/>
          <p:nvPr/>
        </p:nvSpPr>
        <p:spPr>
          <a:xfrm>
            <a:off x="2176765" y="764704"/>
            <a:ext cx="4771499" cy="369332"/>
          </a:xfrm>
          <a:prstGeom prst="rect">
            <a:avLst/>
          </a:prstGeom>
          <a:noFill/>
        </p:spPr>
        <p:txBody>
          <a:bodyPr wrap="none" rtlCol="0">
            <a:spAutoFit/>
          </a:bodyPr>
          <a:lstStyle/>
          <a:p>
            <a:pPr algn="ctr"/>
            <a:r>
              <a:rPr lang="de-DE" smtClean="0"/>
              <a:t>Few Selected Highlights of the Scientifi Work</a:t>
            </a:r>
            <a:endParaRPr lang="en-GB"/>
          </a:p>
        </p:txBody>
      </p:sp>
      <p:sp>
        <p:nvSpPr>
          <p:cNvPr id="2" name="Rechteck 1"/>
          <p:cNvSpPr/>
          <p:nvPr/>
        </p:nvSpPr>
        <p:spPr>
          <a:xfrm>
            <a:off x="323528" y="1196752"/>
            <a:ext cx="8334672" cy="646331"/>
          </a:xfrm>
          <a:prstGeom prst="rect">
            <a:avLst/>
          </a:prstGeom>
        </p:spPr>
        <p:txBody>
          <a:bodyPr wrap="square">
            <a:spAutoFit/>
          </a:bodyPr>
          <a:lstStyle/>
          <a:p>
            <a:pPr algn="ctr"/>
            <a:r>
              <a:rPr lang="en-CA" b="1">
                <a:solidFill>
                  <a:srgbClr val="0070C0"/>
                </a:solidFill>
              </a:rPr>
              <a:t>Influence of bubble surface fluidity on collision kinetics and attachment to hydrophobic solids (PAN Krakow, Poland)</a:t>
            </a:r>
            <a:endParaRPr lang="en-GB">
              <a:solidFill>
                <a:srgbClr val="0070C0"/>
              </a:solidFill>
            </a:endParaRPr>
          </a:p>
        </p:txBody>
      </p:sp>
      <p:pic>
        <p:nvPicPr>
          <p:cNvPr id="6" name="Grafik 5" descr="Graphical_abstr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988840"/>
            <a:ext cx="5040560" cy="2899444"/>
          </a:xfrm>
          <a:prstGeom prst="rect">
            <a:avLst/>
          </a:prstGeom>
          <a:noFill/>
          <a:ln>
            <a:noFill/>
          </a:ln>
        </p:spPr>
      </p:pic>
      <p:sp>
        <p:nvSpPr>
          <p:cNvPr id="3" name="Rechteck 2"/>
          <p:cNvSpPr/>
          <p:nvPr/>
        </p:nvSpPr>
        <p:spPr>
          <a:xfrm>
            <a:off x="467544" y="5158933"/>
            <a:ext cx="8064896" cy="830997"/>
          </a:xfrm>
          <a:prstGeom prst="rect">
            <a:avLst/>
          </a:prstGeom>
        </p:spPr>
        <p:txBody>
          <a:bodyPr wrap="square">
            <a:spAutoFit/>
          </a:bodyPr>
          <a:lstStyle/>
          <a:p>
            <a:pPr algn="ctr"/>
            <a:r>
              <a:rPr lang="pl-PL" sz="1200"/>
              <a:t>A comparison of the bubble shape variations during collision and attachment to hydrophobic surface </a:t>
            </a:r>
            <a:r>
              <a:rPr lang="pl-PL" sz="1200"/>
              <a:t>in </a:t>
            </a:r>
            <a:r>
              <a:rPr lang="de-DE" sz="1200" smtClean="0"/>
              <a:t/>
            </a:r>
            <a:br>
              <a:rPr lang="de-DE" sz="1200" smtClean="0"/>
            </a:br>
            <a:r>
              <a:rPr lang="pl-PL" sz="1200" smtClean="0"/>
              <a:t>distilled </a:t>
            </a:r>
            <a:r>
              <a:rPr lang="pl-PL" sz="1200"/>
              <a:t>water, recorded in experiments and calculated numerically</a:t>
            </a:r>
            <a:r>
              <a:rPr lang="pl-PL" sz="1200"/>
              <a:t>; </a:t>
            </a:r>
            <a:r>
              <a:rPr lang="de-DE" sz="1200" smtClean="0"/>
              <a:t/>
            </a:r>
            <a:br>
              <a:rPr lang="de-DE" sz="1200" smtClean="0"/>
            </a:br>
            <a:r>
              <a:rPr lang="pl-PL" sz="1200" smtClean="0"/>
              <a:t>according </a:t>
            </a:r>
            <a:r>
              <a:rPr lang="pl-PL" sz="1200"/>
              <a:t>to </a:t>
            </a:r>
            <a:r>
              <a:rPr lang="en-CA" sz="1200"/>
              <a:t>J. Zawala et al., Colloids Surfaces A, (2016</a:t>
            </a:r>
            <a:r>
              <a:rPr lang="en-CA" sz="1200"/>
              <a:t>); </a:t>
            </a:r>
            <a:r>
              <a:rPr lang="en-CA" sz="1200" smtClean="0"/>
              <a:t>doi:10.1016/j.colsurfa.2015.12.023</a:t>
            </a:r>
          </a:p>
          <a:p>
            <a:pPr algn="ctr"/>
            <a:r>
              <a:rPr lang="en-GB" sz="1200" smtClean="0">
                <a:solidFill>
                  <a:srgbClr val="00B050"/>
                </a:solidFill>
              </a:rPr>
              <a:t>A </a:t>
            </a:r>
            <a:r>
              <a:rPr lang="en-GB" sz="1200">
                <a:solidFill>
                  <a:srgbClr val="00B050"/>
                </a:solidFill>
              </a:rPr>
              <a:t>profound prolongation of time of the TPC formation was observed</a:t>
            </a:r>
          </a:p>
        </p:txBody>
      </p:sp>
      <p:sp>
        <p:nvSpPr>
          <p:cNvPr id="5" name="Textfeld 4"/>
          <p:cNvSpPr txBox="1"/>
          <p:nvPr/>
        </p:nvSpPr>
        <p:spPr>
          <a:xfrm>
            <a:off x="3183676" y="1889936"/>
            <a:ext cx="1441420" cy="369332"/>
          </a:xfrm>
          <a:prstGeom prst="rect">
            <a:avLst/>
          </a:prstGeom>
          <a:solidFill>
            <a:schemeClr val="bg1"/>
          </a:solidFill>
        </p:spPr>
        <p:txBody>
          <a:bodyPr wrap="none" rtlCol="0">
            <a:spAutoFit/>
          </a:bodyPr>
          <a:lstStyle/>
          <a:p>
            <a:r>
              <a:rPr lang="de-DE" smtClean="0"/>
              <a:t>microbubble</a:t>
            </a:r>
            <a:endParaRPr lang="en-GB"/>
          </a:p>
        </p:txBody>
      </p:sp>
      <p:sp>
        <p:nvSpPr>
          <p:cNvPr id="9" name="Textfeld 8"/>
          <p:cNvSpPr txBox="1"/>
          <p:nvPr/>
        </p:nvSpPr>
        <p:spPr>
          <a:xfrm rot="16200000">
            <a:off x="1306377" y="3965044"/>
            <a:ext cx="1441420" cy="369332"/>
          </a:xfrm>
          <a:prstGeom prst="rect">
            <a:avLst/>
          </a:prstGeom>
          <a:solidFill>
            <a:schemeClr val="bg1"/>
          </a:solidFill>
        </p:spPr>
        <p:txBody>
          <a:bodyPr wrap="none" rtlCol="0">
            <a:spAutoFit/>
          </a:bodyPr>
          <a:lstStyle/>
          <a:p>
            <a:r>
              <a:rPr lang="de-DE" smtClean="0"/>
              <a:t>experiments</a:t>
            </a:r>
            <a:endParaRPr lang="en-GB"/>
          </a:p>
        </p:txBody>
      </p:sp>
      <p:sp>
        <p:nvSpPr>
          <p:cNvPr id="10" name="Textfeld 9"/>
          <p:cNvSpPr txBox="1"/>
          <p:nvPr/>
        </p:nvSpPr>
        <p:spPr>
          <a:xfrm rot="16200000">
            <a:off x="1406088" y="2656845"/>
            <a:ext cx="1223412" cy="369332"/>
          </a:xfrm>
          <a:prstGeom prst="rect">
            <a:avLst/>
          </a:prstGeom>
          <a:solidFill>
            <a:schemeClr val="bg1"/>
          </a:solidFill>
        </p:spPr>
        <p:txBody>
          <a:bodyPr wrap="none" rtlCol="0">
            <a:spAutoFit/>
          </a:bodyPr>
          <a:lstStyle/>
          <a:p>
            <a:r>
              <a:rPr lang="de-DE" smtClean="0"/>
              <a:t>simulation</a:t>
            </a:r>
            <a:endParaRPr lang="en-GB"/>
          </a:p>
        </p:txBody>
      </p:sp>
    </p:spTree>
    <p:extLst>
      <p:ext uri="{BB962C8B-B14F-4D97-AF65-F5344CB8AC3E}">
        <p14:creationId xmlns:p14="http://schemas.microsoft.com/office/powerpoint/2010/main" val="1594403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ußzeilenplatzhalter 8"/>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t>COST MP1106, May 4-6, 2016 in Athens</a:t>
            </a:r>
            <a:endParaRPr lang="de-DE" dirty="0" smtClean="0"/>
          </a:p>
        </p:txBody>
      </p:sp>
      <p:sp>
        <p:nvSpPr>
          <p:cNvPr id="10244" name="Foliennummernplatzhalter 7"/>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0DD7D-82E1-4645-A285-6DC38273F0CA}" type="slidenum">
              <a:rPr smtClean="0"/>
              <a:pPr fontAlgn="base">
                <a:spcBef>
                  <a:spcPct val="0"/>
                </a:spcBef>
                <a:spcAft>
                  <a:spcPct val="0"/>
                </a:spcAft>
                <a:defRPr/>
              </a:pPr>
              <a:t>5</a:t>
            </a:fld>
            <a:r>
              <a:rPr lang="en-GB" smtClean="0"/>
              <a:t>/60</a:t>
            </a:r>
            <a:endParaRPr smtClean="0"/>
          </a:p>
        </p:txBody>
      </p:sp>
      <p:sp>
        <p:nvSpPr>
          <p:cNvPr id="4" name="Textfeld 3"/>
          <p:cNvSpPr txBox="1"/>
          <p:nvPr/>
        </p:nvSpPr>
        <p:spPr>
          <a:xfrm>
            <a:off x="2176765" y="764704"/>
            <a:ext cx="4771499" cy="369332"/>
          </a:xfrm>
          <a:prstGeom prst="rect">
            <a:avLst/>
          </a:prstGeom>
          <a:noFill/>
        </p:spPr>
        <p:txBody>
          <a:bodyPr wrap="none" rtlCol="0">
            <a:spAutoFit/>
          </a:bodyPr>
          <a:lstStyle/>
          <a:p>
            <a:pPr algn="ctr"/>
            <a:r>
              <a:rPr lang="de-DE" smtClean="0"/>
              <a:t>Few Selected Highlights of the Scientifi Work</a:t>
            </a:r>
            <a:endParaRPr lang="en-GB"/>
          </a:p>
        </p:txBody>
      </p:sp>
      <p:sp>
        <p:nvSpPr>
          <p:cNvPr id="2" name="Rechteck 1"/>
          <p:cNvSpPr/>
          <p:nvPr/>
        </p:nvSpPr>
        <p:spPr>
          <a:xfrm>
            <a:off x="859288" y="1196752"/>
            <a:ext cx="7398568" cy="369332"/>
          </a:xfrm>
          <a:prstGeom prst="rect">
            <a:avLst/>
          </a:prstGeom>
        </p:spPr>
        <p:txBody>
          <a:bodyPr wrap="square">
            <a:spAutoFit/>
          </a:bodyPr>
          <a:lstStyle/>
          <a:p>
            <a:pPr algn="ctr"/>
            <a:r>
              <a:rPr lang="en-GB" b="1">
                <a:solidFill>
                  <a:srgbClr val="0070C0"/>
                </a:solidFill>
              </a:rPr>
              <a:t>Self-shaping of oil droplets upon cooling (Uni Sofia, Bulgaria)</a:t>
            </a:r>
            <a:endParaRPr lang="en-GB">
              <a:solidFill>
                <a:srgbClr val="0070C0"/>
              </a:solidFill>
            </a:endParaRPr>
          </a:p>
        </p:txBody>
      </p:sp>
      <p:grpSp>
        <p:nvGrpSpPr>
          <p:cNvPr id="6" name="Group 48"/>
          <p:cNvGrpSpPr/>
          <p:nvPr/>
        </p:nvGrpSpPr>
        <p:grpSpPr>
          <a:xfrm>
            <a:off x="1750695" y="1558386"/>
            <a:ext cx="5642609" cy="4246878"/>
            <a:chOff x="0" y="0"/>
            <a:chExt cx="5642961" cy="4247409"/>
          </a:xfrm>
        </p:grpSpPr>
        <p:grpSp>
          <p:nvGrpSpPr>
            <p:cNvPr id="7" name="Group 49"/>
            <p:cNvGrpSpPr/>
            <p:nvPr/>
          </p:nvGrpSpPr>
          <p:grpSpPr>
            <a:xfrm>
              <a:off x="361666" y="0"/>
              <a:ext cx="5281295" cy="1910081"/>
              <a:chOff x="0" y="0"/>
              <a:chExt cx="5281684" cy="1910439"/>
            </a:xfrm>
          </p:grpSpPr>
          <p:grpSp>
            <p:nvGrpSpPr>
              <p:cNvPr id="65" name="Group 50"/>
              <p:cNvGrpSpPr/>
              <p:nvPr/>
            </p:nvGrpSpPr>
            <p:grpSpPr>
              <a:xfrm>
                <a:off x="0" y="0"/>
                <a:ext cx="5281684" cy="1774209"/>
                <a:chOff x="0" y="0"/>
                <a:chExt cx="5281684" cy="1774209"/>
              </a:xfrm>
            </p:grpSpPr>
            <p:pic>
              <p:nvPicPr>
                <p:cNvPr id="67" name="Picture 22" descr="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484" y="1078173"/>
                  <a:ext cx="1003110" cy="443552"/>
                </a:xfrm>
                <a:prstGeom prst="rect">
                  <a:avLst/>
                </a:prstGeom>
                <a:noFill/>
              </p:spPr>
            </p:pic>
            <p:pic>
              <p:nvPicPr>
                <p:cNvPr id="68" name="Picture 52" descr="a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738" y="0"/>
                  <a:ext cx="1050877" cy="887105"/>
                </a:xfrm>
                <a:prstGeom prst="rect">
                  <a:avLst/>
                </a:prstGeom>
                <a:noFill/>
              </p:spPr>
            </p:pic>
            <p:sp>
              <p:nvSpPr>
                <p:cNvPr id="69" name="Text Box 53"/>
                <p:cNvSpPr txBox="1"/>
                <p:nvPr/>
              </p:nvSpPr>
              <p:spPr>
                <a:xfrm>
                  <a:off x="2006221" y="539087"/>
                  <a:ext cx="413328" cy="35484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a:effectLst/>
                      <a:latin typeface="Arial"/>
                      <a:ea typeface="Calibri"/>
                      <a:cs typeface="Times New Roman"/>
                    </a:rPr>
                    <a:t>or</a:t>
                  </a:r>
                  <a:endParaRPr lang="en-GB" sz="1100">
                    <a:effectLst/>
                    <a:ea typeface="Calibri"/>
                    <a:cs typeface="Times New Roman"/>
                  </a:endParaRPr>
                </a:p>
              </p:txBody>
            </p:sp>
            <p:pic>
              <p:nvPicPr>
                <p:cNvPr id="70" name="Picture 54" descr="a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1153" y="1351128"/>
                  <a:ext cx="1180531" cy="423081"/>
                </a:xfrm>
                <a:prstGeom prst="rect">
                  <a:avLst/>
                </a:prstGeom>
                <a:noFill/>
              </p:spPr>
            </p:pic>
            <p:pic>
              <p:nvPicPr>
                <p:cNvPr id="71" name="Picture 23" descr="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1756" y="812042"/>
                  <a:ext cx="580029" cy="443552"/>
                </a:xfrm>
                <a:prstGeom prst="rect">
                  <a:avLst/>
                </a:prstGeom>
                <a:noFill/>
              </p:spPr>
            </p:pic>
            <p:cxnSp>
              <p:nvCxnSpPr>
                <p:cNvPr id="72" name="Straight Connector 14"/>
                <p:cNvCxnSpPr>
                  <a:cxnSpLocks noChangeShapeType="1"/>
                </p:cNvCxnSpPr>
                <p:nvPr/>
              </p:nvCxnSpPr>
              <p:spPr bwMode="auto">
                <a:xfrm>
                  <a:off x="2593075" y="1125940"/>
                  <a:ext cx="207010" cy="132080"/>
                </a:xfrm>
                <a:prstGeom prst="line">
                  <a:avLst/>
                </a:prstGeom>
                <a:noFill/>
                <a:ln w="1905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73" name="Straight Connector 21"/>
                <p:cNvCxnSpPr>
                  <a:cxnSpLocks noChangeShapeType="1"/>
                </p:cNvCxnSpPr>
                <p:nvPr/>
              </p:nvCxnSpPr>
              <p:spPr bwMode="auto">
                <a:xfrm flipV="1">
                  <a:off x="4251278" y="716508"/>
                  <a:ext cx="255270" cy="293370"/>
                </a:xfrm>
                <a:prstGeom prst="line">
                  <a:avLst/>
                </a:prstGeom>
                <a:noFill/>
                <a:ln w="1905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74" name="Straight Connector 24"/>
                <p:cNvCxnSpPr>
                  <a:cxnSpLocks noChangeShapeType="1"/>
                </p:cNvCxnSpPr>
                <p:nvPr/>
              </p:nvCxnSpPr>
              <p:spPr bwMode="auto">
                <a:xfrm>
                  <a:off x="2033517" y="689212"/>
                  <a:ext cx="186732" cy="220813"/>
                </a:xfrm>
                <a:prstGeom prst="line">
                  <a:avLst/>
                </a:prstGeom>
                <a:noFill/>
                <a:ln w="1905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75" name="Straight Connector 63"/>
                <p:cNvCxnSpPr>
                  <a:cxnSpLocks noChangeShapeType="1"/>
                </p:cNvCxnSpPr>
                <p:nvPr/>
              </p:nvCxnSpPr>
              <p:spPr bwMode="auto">
                <a:xfrm>
                  <a:off x="4237630" y="1228299"/>
                  <a:ext cx="368935" cy="203200"/>
                </a:xfrm>
                <a:prstGeom prst="line">
                  <a:avLst/>
                </a:prstGeom>
                <a:noFill/>
                <a:ln w="1905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pic>
              <p:nvPicPr>
                <p:cNvPr id="76" name="Picture 34" descr="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245660"/>
                  <a:ext cx="518615" cy="368489"/>
                </a:xfrm>
                <a:prstGeom prst="rect">
                  <a:avLst/>
                </a:prstGeom>
                <a:noFill/>
              </p:spPr>
            </p:pic>
            <p:pic>
              <p:nvPicPr>
                <p:cNvPr id="77" name="Picture 37" descr="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9206" y="54591"/>
                  <a:ext cx="812042" cy="634621"/>
                </a:xfrm>
                <a:prstGeom prst="rect">
                  <a:avLst/>
                </a:prstGeom>
                <a:noFill/>
              </p:spPr>
            </p:pic>
            <p:pic>
              <p:nvPicPr>
                <p:cNvPr id="78" name="Picture 12" descr="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31215">
                  <a:off x="3480179" y="1153236"/>
                  <a:ext cx="805218" cy="197892"/>
                </a:xfrm>
                <a:prstGeom prst="rect">
                  <a:avLst/>
                </a:prstGeom>
                <a:noFill/>
              </p:spPr>
            </p:pic>
            <p:cxnSp>
              <p:nvCxnSpPr>
                <p:cNvPr id="79" name="Straight Connector 27"/>
                <p:cNvCxnSpPr>
                  <a:cxnSpLocks noChangeShapeType="1"/>
                </p:cNvCxnSpPr>
                <p:nvPr/>
              </p:nvCxnSpPr>
              <p:spPr bwMode="auto">
                <a:xfrm flipV="1">
                  <a:off x="2033517" y="511791"/>
                  <a:ext cx="249687" cy="124808"/>
                </a:xfrm>
                <a:prstGeom prst="line">
                  <a:avLst/>
                </a:prstGeom>
                <a:noFill/>
                <a:ln w="1905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80" name="Line 82"/>
                <p:cNvCxnSpPr>
                  <a:cxnSpLocks noChangeShapeType="1"/>
                </p:cNvCxnSpPr>
                <p:nvPr/>
              </p:nvCxnSpPr>
              <p:spPr bwMode="auto">
                <a:xfrm>
                  <a:off x="3234520" y="1412543"/>
                  <a:ext cx="269875" cy="0"/>
                </a:xfrm>
                <a:prstGeom prst="line">
                  <a:avLst/>
                </a:prstGeom>
                <a:noFill/>
                <a:ln w="1905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81" name="Straight Connector 33"/>
                <p:cNvCxnSpPr>
                  <a:cxnSpLocks noChangeShapeType="1"/>
                </p:cNvCxnSpPr>
                <p:nvPr/>
              </p:nvCxnSpPr>
              <p:spPr bwMode="auto">
                <a:xfrm>
                  <a:off x="2818264" y="395785"/>
                  <a:ext cx="334517" cy="0"/>
                </a:xfrm>
                <a:prstGeom prst="line">
                  <a:avLst/>
                </a:prstGeom>
                <a:noFill/>
                <a:ln w="19050">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sp>
              <p:nvSpPr>
                <p:cNvPr id="82" name="Text Box 78"/>
                <p:cNvSpPr txBox="1">
                  <a:spLocks noChangeArrowheads="1"/>
                </p:cNvSpPr>
                <p:nvPr/>
              </p:nvSpPr>
              <p:spPr bwMode="auto">
                <a:xfrm>
                  <a:off x="197893" y="163773"/>
                  <a:ext cx="1760083" cy="2661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100" b="1">
                      <a:solidFill>
                        <a:srgbClr val="0000FF"/>
                      </a:solidFill>
                      <a:effectLst/>
                      <a:latin typeface="Arial"/>
                      <a:ea typeface="Calibri"/>
                      <a:cs typeface="Times New Roman"/>
                    </a:rPr>
                    <a:t>Slow cooling</a:t>
                  </a:r>
                  <a:endParaRPr lang="en-GB" sz="1100">
                    <a:effectLst/>
                    <a:latin typeface="Calibri"/>
                    <a:ea typeface="Calibri"/>
                    <a:cs typeface="Times New Roman"/>
                  </a:endParaRPr>
                </a:p>
              </p:txBody>
            </p:sp>
            <p:pic>
              <p:nvPicPr>
                <p:cNvPr id="83" name="Picture 79" descr="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923" y="382137"/>
                  <a:ext cx="457200" cy="518615"/>
                </a:xfrm>
                <a:prstGeom prst="rect">
                  <a:avLst/>
                </a:prstGeom>
                <a:noFill/>
              </p:spPr>
            </p:pic>
            <p:cxnSp>
              <p:nvCxnSpPr>
                <p:cNvPr id="84" name="Straight Connector 26"/>
                <p:cNvCxnSpPr>
                  <a:cxnSpLocks noChangeShapeType="1"/>
                </p:cNvCxnSpPr>
                <p:nvPr/>
              </p:nvCxnSpPr>
              <p:spPr bwMode="auto">
                <a:xfrm>
                  <a:off x="1269242" y="614149"/>
                  <a:ext cx="200070"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5" name="Straight Connector 25"/>
                <p:cNvCxnSpPr>
                  <a:cxnSpLocks noChangeShapeType="1"/>
                </p:cNvCxnSpPr>
                <p:nvPr/>
              </p:nvCxnSpPr>
              <p:spPr bwMode="auto">
                <a:xfrm>
                  <a:off x="539087" y="614149"/>
                  <a:ext cx="200070" cy="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 name="Straight Connector 13"/>
                <p:cNvCxnSpPr>
                  <a:cxnSpLocks noChangeShapeType="1"/>
                </p:cNvCxnSpPr>
                <p:nvPr/>
              </p:nvCxnSpPr>
              <p:spPr bwMode="auto">
                <a:xfrm>
                  <a:off x="1282890" y="1351128"/>
                  <a:ext cx="200070" cy="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87" name="Straight Connector 19"/>
                <p:cNvCxnSpPr>
                  <a:cxnSpLocks noChangeShapeType="1"/>
                </p:cNvCxnSpPr>
                <p:nvPr/>
              </p:nvCxnSpPr>
              <p:spPr bwMode="auto">
                <a:xfrm>
                  <a:off x="436729" y="928048"/>
                  <a:ext cx="248620" cy="240014"/>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cxnSp>
            <p:cxnSp>
              <p:nvCxnSpPr>
                <p:cNvPr id="88" name="Straight Connector 20"/>
                <p:cNvCxnSpPr>
                  <a:cxnSpLocks noChangeShapeType="1"/>
                </p:cNvCxnSpPr>
                <p:nvPr/>
              </p:nvCxnSpPr>
              <p:spPr bwMode="auto">
                <a:xfrm flipH="1" flipV="1">
                  <a:off x="1774209" y="941696"/>
                  <a:ext cx="3735" cy="15147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cxnSp>
            <p:pic>
              <p:nvPicPr>
                <p:cNvPr id="89" name="Picture 31" descr="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457200"/>
                  <a:ext cx="498144" cy="498143"/>
                </a:xfrm>
                <a:prstGeom prst="rect">
                  <a:avLst/>
                </a:prstGeom>
                <a:noFill/>
              </p:spPr>
            </p:pic>
            <p:pic>
              <p:nvPicPr>
                <p:cNvPr id="90" name="Picture 17" descr="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627" y="1091821"/>
                  <a:ext cx="491320" cy="491319"/>
                </a:xfrm>
                <a:prstGeom prst="rect">
                  <a:avLst/>
                </a:prstGeom>
                <a:noFill/>
              </p:spPr>
            </p:pic>
            <p:pic>
              <p:nvPicPr>
                <p:cNvPr id="91" name="Picture 16" descr="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8550" y="1132764"/>
                  <a:ext cx="498143" cy="484496"/>
                </a:xfrm>
                <a:prstGeom prst="rect">
                  <a:avLst/>
                </a:prstGeom>
                <a:noFill/>
              </p:spPr>
            </p:pic>
            <p:pic>
              <p:nvPicPr>
                <p:cNvPr id="92" name="Picture 32" descr="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3959" y="382137"/>
                  <a:ext cx="498143" cy="477672"/>
                </a:xfrm>
                <a:prstGeom prst="rect">
                  <a:avLst/>
                </a:prstGeom>
                <a:noFill/>
              </p:spPr>
            </p:pic>
          </p:grpSp>
          <p:sp>
            <p:nvSpPr>
              <p:cNvPr id="66" name="Text Box 11"/>
              <p:cNvSpPr txBox="1">
                <a:spLocks noChangeArrowheads="1"/>
              </p:cNvSpPr>
              <p:nvPr/>
            </p:nvSpPr>
            <p:spPr bwMode="auto">
              <a:xfrm>
                <a:off x="143302" y="1528549"/>
                <a:ext cx="1999634" cy="38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100" b="1">
                    <a:solidFill>
                      <a:srgbClr val="008000"/>
                    </a:solidFill>
                    <a:effectLst/>
                    <a:latin typeface="Arial"/>
                    <a:ea typeface="Calibri"/>
                    <a:cs typeface="Times New Roman"/>
                  </a:rPr>
                  <a:t>Moderate cooling</a:t>
                </a:r>
                <a:endParaRPr lang="en-GB" sz="1100">
                  <a:effectLst/>
                  <a:latin typeface="Calibri"/>
                  <a:ea typeface="Calibri"/>
                  <a:cs typeface="Times New Roman"/>
                </a:endParaRPr>
              </a:p>
            </p:txBody>
          </p:sp>
        </p:grpSp>
        <p:grpSp>
          <p:nvGrpSpPr>
            <p:cNvPr id="8" name="Group 98"/>
            <p:cNvGrpSpPr/>
            <p:nvPr/>
          </p:nvGrpSpPr>
          <p:grpSpPr>
            <a:xfrm>
              <a:off x="0" y="1671851"/>
              <a:ext cx="5641977" cy="2575558"/>
              <a:chOff x="0" y="6824"/>
              <a:chExt cx="5641977" cy="2575722"/>
            </a:xfrm>
          </p:grpSpPr>
          <p:sp>
            <p:nvSpPr>
              <p:cNvPr id="13" name="Text Box 100"/>
              <p:cNvSpPr txBox="1"/>
              <p:nvPr/>
            </p:nvSpPr>
            <p:spPr>
              <a:xfrm>
                <a:off x="211015" y="325315"/>
                <a:ext cx="1996235" cy="3460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100" b="1">
                    <a:solidFill>
                      <a:srgbClr val="0000FF"/>
                    </a:solidFill>
                    <a:effectLst/>
                    <a:latin typeface="Arial"/>
                    <a:ea typeface="Calibri"/>
                    <a:cs typeface="Times New Roman"/>
                  </a:rPr>
                  <a:t>Liquid shaped droplets</a:t>
                </a:r>
                <a:endParaRPr lang="en-GB" sz="1100">
                  <a:effectLst/>
                  <a:ea typeface="Calibri"/>
                  <a:cs typeface="Times New Roman"/>
                </a:endParaRPr>
              </a:p>
            </p:txBody>
          </p:sp>
          <p:sp>
            <p:nvSpPr>
              <p:cNvPr id="14" name="Text Box 102"/>
              <p:cNvSpPr txBox="1">
                <a:spLocks noChangeArrowheads="1"/>
              </p:cNvSpPr>
              <p:nvPr/>
            </p:nvSpPr>
            <p:spPr bwMode="auto">
              <a:xfrm>
                <a:off x="263769" y="1582615"/>
                <a:ext cx="1147327" cy="6781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8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300" b="1">
                    <a:solidFill>
                      <a:srgbClr val="9900CC"/>
                    </a:solidFill>
                    <a:effectLst/>
                    <a:latin typeface="Arial"/>
                    <a:ea typeface="Calibri"/>
                    <a:cs typeface="Times New Roman"/>
                  </a:rPr>
                  <a:t>Solid particles</a:t>
                </a:r>
                <a:endParaRPr lang="en-GB" sz="1100">
                  <a:effectLst/>
                  <a:latin typeface="Calibri"/>
                  <a:ea typeface="Calibri"/>
                  <a:cs typeface="Times New Roman"/>
                </a:endParaRPr>
              </a:p>
            </p:txBody>
          </p:sp>
          <p:sp>
            <p:nvSpPr>
              <p:cNvPr id="15" name="Text Box 103"/>
              <p:cNvSpPr txBox="1"/>
              <p:nvPr/>
            </p:nvSpPr>
            <p:spPr>
              <a:xfrm>
                <a:off x="1987061" y="457200"/>
                <a:ext cx="393660" cy="2412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100" b="1">
                    <a:solidFill>
                      <a:srgbClr val="0000FF"/>
                    </a:solidFill>
                    <a:effectLst/>
                    <a:latin typeface="Arial"/>
                    <a:ea typeface="Calibri"/>
                    <a:cs typeface="Times New Roman"/>
                  </a:rPr>
                  <a:t>or</a:t>
                </a:r>
                <a:endParaRPr lang="en-GB" sz="1100">
                  <a:effectLst/>
                  <a:ea typeface="Calibri"/>
                  <a:cs typeface="Times New Roman"/>
                </a:endParaRPr>
              </a:p>
            </p:txBody>
          </p:sp>
          <p:grpSp>
            <p:nvGrpSpPr>
              <p:cNvPr id="16" name="Group 104"/>
              <p:cNvGrpSpPr/>
              <p:nvPr/>
            </p:nvGrpSpPr>
            <p:grpSpPr>
              <a:xfrm>
                <a:off x="0" y="6824"/>
                <a:ext cx="5641977" cy="2575722"/>
                <a:chOff x="0" y="6824"/>
                <a:chExt cx="5641977" cy="2575722"/>
              </a:xfrm>
            </p:grpSpPr>
            <p:grpSp>
              <p:nvGrpSpPr>
                <p:cNvPr id="17" name="Group 105"/>
                <p:cNvGrpSpPr/>
                <p:nvPr/>
              </p:nvGrpSpPr>
              <p:grpSpPr>
                <a:xfrm>
                  <a:off x="0" y="6824"/>
                  <a:ext cx="5641977" cy="2575722"/>
                  <a:chOff x="0" y="6825"/>
                  <a:chExt cx="5642554" cy="2576023"/>
                </a:xfrm>
              </p:grpSpPr>
              <p:grpSp>
                <p:nvGrpSpPr>
                  <p:cNvPr id="24" name="Group 107"/>
                  <p:cNvGrpSpPr/>
                  <p:nvPr/>
                </p:nvGrpSpPr>
                <p:grpSpPr>
                  <a:xfrm>
                    <a:off x="1280160" y="1419149"/>
                    <a:ext cx="811530" cy="811530"/>
                    <a:chOff x="0" y="0"/>
                    <a:chExt cx="812042" cy="812042"/>
                  </a:xfrm>
                </p:grpSpPr>
                <p:pic>
                  <p:nvPicPr>
                    <p:cNvPr id="63" name="Picture 108" descr="G:\Lab_decoded\new microscope\M6_14.8.2015\experiment 2\SNAP-132113-0038.jpg"/>
                    <p:cNvPicPr>
                      <a:picLocks noChangeAspect="1"/>
                    </p:cNvPicPr>
                    <p:nvPr/>
                  </p:nvPicPr>
                  <p:blipFill rotWithShape="1">
                    <a:blip r:embed="rId14" cstate="print">
                      <a:extLst>
                        <a:ext uri="{28A0092B-C50C-407E-A947-70E740481C1C}">
                          <a14:useLocalDpi xmlns:a14="http://schemas.microsoft.com/office/drawing/2010/main" val="0"/>
                        </a:ext>
                      </a:extLst>
                    </a:blip>
                    <a:srcRect l="10502" t="34830" r="73923" b="44404"/>
                    <a:stretch/>
                  </p:blipFill>
                  <p:spPr bwMode="auto">
                    <a:xfrm>
                      <a:off x="0" y="0"/>
                      <a:ext cx="812042" cy="812042"/>
                    </a:xfrm>
                    <a:prstGeom prst="rect">
                      <a:avLst/>
                    </a:prstGeom>
                    <a:noFill/>
                    <a:ln>
                      <a:noFill/>
                    </a:ln>
                    <a:extLst>
                      <a:ext uri="{53640926-AAD7-44D8-BBD7-CCE9431645EC}">
                        <a14:shadowObscured xmlns:a14="http://schemas.microsoft.com/office/drawing/2010/main"/>
                      </a:ext>
                    </a:extLst>
                  </p:spPr>
                </p:pic>
                <p:cxnSp>
                  <p:nvCxnSpPr>
                    <p:cNvPr id="64" name="Straight Connector 109"/>
                    <p:cNvCxnSpPr/>
                    <p:nvPr/>
                  </p:nvCxnSpPr>
                  <p:spPr>
                    <a:xfrm>
                      <a:off x="47768" y="764274"/>
                      <a:ext cx="1543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110"/>
                  <p:cNvGrpSpPr/>
                  <p:nvPr/>
                </p:nvGrpSpPr>
                <p:grpSpPr>
                  <a:xfrm>
                    <a:off x="3123591" y="1419149"/>
                    <a:ext cx="809625" cy="809625"/>
                    <a:chOff x="0" y="0"/>
                    <a:chExt cx="809625" cy="809625"/>
                  </a:xfrm>
                </p:grpSpPr>
                <p:pic>
                  <p:nvPicPr>
                    <p:cNvPr id="61" name="Picture 30"/>
                    <p:cNvPicPr>
                      <a:picLocks noChangeAspect="1"/>
                    </p:cNvPicPr>
                    <p:nvPr/>
                  </p:nvPicPr>
                  <p:blipFill rotWithShape="1">
                    <a:blip r:embed="rId15" cstate="print">
                      <a:extLst>
                        <a:ext uri="{28A0092B-C50C-407E-A947-70E740481C1C}">
                          <a14:useLocalDpi xmlns:a14="http://schemas.microsoft.com/office/drawing/2010/main" val="0"/>
                        </a:ext>
                      </a:extLst>
                    </a:blip>
                    <a:srcRect l="41742" t="35139" r="27820" b="29005"/>
                    <a:stretch/>
                  </p:blipFill>
                  <p:spPr bwMode="auto">
                    <a:xfrm>
                      <a:off x="0" y="0"/>
                      <a:ext cx="809625" cy="809625"/>
                    </a:xfrm>
                    <a:prstGeom prst="rect">
                      <a:avLst/>
                    </a:prstGeom>
                    <a:noFill/>
                    <a:ln>
                      <a:noFill/>
                    </a:ln>
                    <a:extLst>
                      <a:ext uri="{53640926-AAD7-44D8-BBD7-CCE9431645EC}">
                        <a14:shadowObscured xmlns:a14="http://schemas.microsoft.com/office/drawing/2010/main"/>
                      </a:ext>
                    </a:extLst>
                  </p:spPr>
                </p:pic>
                <p:cxnSp>
                  <p:nvCxnSpPr>
                    <p:cNvPr id="62" name="Straight Connector 10"/>
                    <p:cNvCxnSpPr/>
                    <p:nvPr/>
                  </p:nvCxnSpPr>
                  <p:spPr bwMode="auto">
                    <a:xfrm flipV="1">
                      <a:off x="47625" y="766762"/>
                      <a:ext cx="19748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26" name="Group 113"/>
                  <p:cNvGrpSpPr/>
                  <p:nvPr/>
                </p:nvGrpSpPr>
                <p:grpSpPr>
                  <a:xfrm>
                    <a:off x="3123591" y="570586"/>
                    <a:ext cx="809625" cy="809625"/>
                    <a:chOff x="0" y="7315"/>
                    <a:chExt cx="809625" cy="809625"/>
                  </a:xfrm>
                </p:grpSpPr>
                <p:pic>
                  <p:nvPicPr>
                    <p:cNvPr id="59" name="Picture 29"/>
                    <p:cNvPicPr>
                      <a:picLocks noChangeAspect="1"/>
                    </p:cNvPicPr>
                    <p:nvPr/>
                  </p:nvPicPr>
                  <p:blipFill rotWithShape="1">
                    <a:blip r:embed="rId16" cstate="print">
                      <a:duotone>
                        <a:prstClr val="black"/>
                        <a:schemeClr val="accent4">
                          <a:tint val="45000"/>
                          <a:satMod val="400000"/>
                        </a:schemeClr>
                      </a:duotone>
                      <a:extLst>
                        <a:ext uri="{28A0092B-C50C-407E-A947-70E740481C1C}">
                          <a14:useLocalDpi xmlns:a14="http://schemas.microsoft.com/office/drawing/2010/main" val="0"/>
                        </a:ext>
                      </a:extLst>
                    </a:blip>
                    <a:srcRect l="34427" t="37061" r="36628" b="28890"/>
                    <a:stretch/>
                  </p:blipFill>
                  <p:spPr bwMode="auto">
                    <a:xfrm>
                      <a:off x="0" y="7315"/>
                      <a:ext cx="809625" cy="809625"/>
                    </a:xfrm>
                    <a:prstGeom prst="rect">
                      <a:avLst/>
                    </a:prstGeom>
                    <a:noFill/>
                    <a:ln>
                      <a:noFill/>
                    </a:ln>
                    <a:extLst>
                      <a:ext uri="{53640926-AAD7-44D8-BBD7-CCE9431645EC}">
                        <a14:shadowObscured xmlns:a14="http://schemas.microsoft.com/office/drawing/2010/main"/>
                      </a:ext>
                    </a:extLst>
                  </p:spPr>
                </p:pic>
                <p:cxnSp>
                  <p:nvCxnSpPr>
                    <p:cNvPr id="60" name="Straight Connector 9"/>
                    <p:cNvCxnSpPr/>
                    <p:nvPr/>
                  </p:nvCxnSpPr>
                  <p:spPr bwMode="auto">
                    <a:xfrm flipV="1">
                      <a:off x="42863" y="766763"/>
                      <a:ext cx="2159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27" name="Group 127"/>
                  <p:cNvGrpSpPr/>
                  <p:nvPr/>
                </p:nvGrpSpPr>
                <p:grpSpPr>
                  <a:xfrm>
                    <a:off x="3964839" y="570586"/>
                    <a:ext cx="809625" cy="804545"/>
                    <a:chOff x="0" y="0"/>
                    <a:chExt cx="809625" cy="804863"/>
                  </a:xfrm>
                </p:grpSpPr>
                <p:pic>
                  <p:nvPicPr>
                    <p:cNvPr id="57" name="Picture 34"/>
                    <p:cNvPicPr>
                      <a:picLocks noChangeAspect="1"/>
                    </p:cNvPicPr>
                    <p:nvPr/>
                  </p:nvPicPr>
                  <p:blipFill rotWithShape="1">
                    <a:blip r:embed="rId17" cstate="print">
                      <a:extLst>
                        <a:ext uri="{28A0092B-C50C-407E-A947-70E740481C1C}">
                          <a14:useLocalDpi xmlns:a14="http://schemas.microsoft.com/office/drawing/2010/main" val="0"/>
                        </a:ext>
                      </a:extLst>
                    </a:blip>
                    <a:srcRect l="5007" t="31653" r="47777" b="10442"/>
                    <a:stretch/>
                  </p:blipFill>
                  <p:spPr bwMode="auto">
                    <a:xfrm>
                      <a:off x="0" y="0"/>
                      <a:ext cx="809625" cy="804863"/>
                    </a:xfrm>
                    <a:prstGeom prst="rect">
                      <a:avLst/>
                    </a:prstGeom>
                    <a:noFill/>
                    <a:ln>
                      <a:noFill/>
                    </a:ln>
                    <a:extLst>
                      <a:ext uri="{53640926-AAD7-44D8-BBD7-CCE9431645EC}">
                        <a14:shadowObscured xmlns:a14="http://schemas.microsoft.com/office/drawing/2010/main"/>
                      </a:ext>
                    </a:extLst>
                  </p:spPr>
                </p:pic>
                <p:cxnSp>
                  <p:nvCxnSpPr>
                    <p:cNvPr id="58" name="Straight Connector 35"/>
                    <p:cNvCxnSpPr/>
                    <p:nvPr/>
                  </p:nvCxnSpPr>
                  <p:spPr bwMode="auto">
                    <a:xfrm>
                      <a:off x="38100" y="766763"/>
                      <a:ext cx="13271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28" name="Group 132"/>
                  <p:cNvGrpSpPr/>
                  <p:nvPr/>
                </p:nvGrpSpPr>
                <p:grpSpPr>
                  <a:xfrm>
                    <a:off x="3964839" y="1411834"/>
                    <a:ext cx="809625" cy="809625"/>
                    <a:chOff x="0" y="0"/>
                    <a:chExt cx="809625" cy="809625"/>
                  </a:xfrm>
                </p:grpSpPr>
                <p:pic>
                  <p:nvPicPr>
                    <p:cNvPr id="55" name="Picture 41"/>
                    <p:cNvPicPr>
                      <a:picLocks noChangeAspect="1"/>
                    </p:cNvPicPr>
                    <p:nvPr/>
                  </p:nvPicPr>
                  <p:blipFill rotWithShape="1">
                    <a:blip r:embed="rId18" cstate="print">
                      <a:extLst>
                        <a:ext uri="{28A0092B-C50C-407E-A947-70E740481C1C}">
                          <a14:useLocalDpi xmlns:a14="http://schemas.microsoft.com/office/drawing/2010/main" val="0"/>
                        </a:ext>
                      </a:extLst>
                    </a:blip>
                    <a:srcRect l="4547" t="26778" r="49275" b="9928"/>
                    <a:stretch/>
                  </p:blipFill>
                  <p:spPr bwMode="auto">
                    <a:xfrm>
                      <a:off x="0" y="0"/>
                      <a:ext cx="809625" cy="809625"/>
                    </a:xfrm>
                    <a:prstGeom prst="rect">
                      <a:avLst/>
                    </a:prstGeom>
                    <a:noFill/>
                    <a:ln>
                      <a:noFill/>
                    </a:ln>
                    <a:extLst>
                      <a:ext uri="{53640926-AAD7-44D8-BBD7-CCE9431645EC}">
                        <a14:shadowObscured xmlns:a14="http://schemas.microsoft.com/office/drawing/2010/main"/>
                      </a:ext>
                    </a:extLst>
                  </p:spPr>
                </p:pic>
                <p:cxnSp>
                  <p:nvCxnSpPr>
                    <p:cNvPr id="56" name="Straight Connector 35"/>
                    <p:cNvCxnSpPr/>
                    <p:nvPr/>
                  </p:nvCxnSpPr>
                  <p:spPr bwMode="auto">
                    <a:xfrm>
                      <a:off x="42862" y="766762"/>
                      <a:ext cx="13271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29" name="Group 138"/>
                  <p:cNvGrpSpPr/>
                  <p:nvPr/>
                </p:nvGrpSpPr>
                <p:grpSpPr>
                  <a:xfrm>
                    <a:off x="4813402" y="563271"/>
                    <a:ext cx="809625" cy="809625"/>
                    <a:chOff x="0" y="0"/>
                    <a:chExt cx="809625" cy="809625"/>
                  </a:xfrm>
                </p:grpSpPr>
                <p:pic>
                  <p:nvPicPr>
                    <p:cNvPr id="53" name="Picture 139"/>
                    <p:cNvPicPr>
                      <a:picLocks noChangeAspect="1"/>
                    </p:cNvPicPr>
                    <p:nvPr/>
                  </p:nvPicPr>
                  <p:blipFill rotWithShape="1">
                    <a:blip r:embed="rId19" cstate="print">
                      <a:extLst>
                        <a:ext uri="{28A0092B-C50C-407E-A947-70E740481C1C}">
                          <a14:useLocalDpi xmlns:a14="http://schemas.microsoft.com/office/drawing/2010/main" val="0"/>
                        </a:ext>
                      </a:extLst>
                    </a:blip>
                    <a:srcRect l="2665" t="23110" r="55700" b="17204"/>
                    <a:stretch/>
                  </p:blipFill>
                  <p:spPr bwMode="auto">
                    <a:xfrm>
                      <a:off x="0" y="0"/>
                      <a:ext cx="809625" cy="809625"/>
                    </a:xfrm>
                    <a:prstGeom prst="rect">
                      <a:avLst/>
                    </a:prstGeom>
                    <a:noFill/>
                    <a:ln>
                      <a:noFill/>
                    </a:ln>
                    <a:extLst>
                      <a:ext uri="{53640926-AAD7-44D8-BBD7-CCE9431645EC}">
                        <a14:shadowObscured xmlns:a14="http://schemas.microsoft.com/office/drawing/2010/main"/>
                      </a:ext>
                    </a:extLst>
                  </p:spPr>
                </p:pic>
                <p:cxnSp>
                  <p:nvCxnSpPr>
                    <p:cNvPr id="54" name="Straight Connector 140"/>
                    <p:cNvCxnSpPr/>
                    <p:nvPr/>
                  </p:nvCxnSpPr>
                  <p:spPr>
                    <a:xfrm>
                      <a:off x="42863" y="771525"/>
                      <a:ext cx="151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141"/>
                  <p:cNvGrpSpPr/>
                  <p:nvPr/>
                </p:nvGrpSpPr>
                <p:grpSpPr>
                  <a:xfrm>
                    <a:off x="4813402" y="1419149"/>
                    <a:ext cx="809625" cy="809625"/>
                    <a:chOff x="0" y="0"/>
                    <a:chExt cx="809625" cy="809625"/>
                  </a:xfrm>
                </p:grpSpPr>
                <p:pic>
                  <p:nvPicPr>
                    <p:cNvPr id="51" name="Picture 27"/>
                    <p:cNvPicPr>
                      <a:picLocks noChangeAspect="1"/>
                    </p:cNvPicPr>
                    <p:nvPr/>
                  </p:nvPicPr>
                  <p:blipFill rotWithShape="1">
                    <a:blip r:embed="rId20" cstate="print">
                      <a:extLst>
                        <a:ext uri="{28A0092B-C50C-407E-A947-70E740481C1C}">
                          <a14:useLocalDpi xmlns:a14="http://schemas.microsoft.com/office/drawing/2010/main" val="0"/>
                        </a:ext>
                      </a:extLst>
                    </a:blip>
                    <a:srcRect l="2755" t="3574" r="58225" b="48495"/>
                    <a:stretch/>
                  </p:blipFill>
                  <p:spPr bwMode="auto">
                    <a:xfrm>
                      <a:off x="0" y="0"/>
                      <a:ext cx="809625" cy="809625"/>
                    </a:xfrm>
                    <a:prstGeom prst="rect">
                      <a:avLst/>
                    </a:prstGeom>
                    <a:noFill/>
                    <a:ln>
                      <a:noFill/>
                    </a:ln>
                    <a:extLst>
                      <a:ext uri="{53640926-AAD7-44D8-BBD7-CCE9431645EC}">
                        <a14:shadowObscured xmlns:a14="http://schemas.microsoft.com/office/drawing/2010/main"/>
                      </a:ext>
                    </a:extLst>
                  </p:spPr>
                </p:pic>
                <p:cxnSp>
                  <p:nvCxnSpPr>
                    <p:cNvPr id="52" name="Straight Connector 9"/>
                    <p:cNvCxnSpPr>
                      <a:cxnSpLocks noChangeShapeType="1"/>
                    </p:cNvCxnSpPr>
                    <p:nvPr/>
                  </p:nvCxnSpPr>
                  <p:spPr bwMode="auto">
                    <a:xfrm>
                      <a:off x="38100" y="766763"/>
                      <a:ext cx="158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sp>
                <p:nvSpPr>
                  <p:cNvPr id="31" name="Text Box 75"/>
                  <p:cNvSpPr txBox="1">
                    <a:spLocks noChangeArrowheads="1"/>
                  </p:cNvSpPr>
                  <p:nvPr/>
                </p:nvSpPr>
                <p:spPr bwMode="auto">
                  <a:xfrm>
                    <a:off x="314554" y="1353312"/>
                    <a:ext cx="811530" cy="255805"/>
                  </a:xfrm>
                  <a:prstGeom prst="rect">
                    <a:avLst/>
                  </a:prstGeom>
                  <a:noFill/>
                  <a:ln>
                    <a:noFill/>
                  </a:ln>
                  <a:extLst/>
                </p:spPr>
                <p:txBody>
                  <a:bodyPr rot="0" vert="horz" wrap="square" lIns="91440" tIns="45720" rIns="91440" bIns="45720" anchor="t" anchorCtr="0" upright="1">
                    <a:noAutofit/>
                  </a:bodyPr>
                  <a:lstStyle/>
                  <a:p>
                    <a:pPr algn="ctr">
                      <a:lnSpc>
                        <a:spcPct val="115000"/>
                      </a:lnSpc>
                      <a:spcAft>
                        <a:spcPts val="1000"/>
                      </a:spcAft>
                    </a:pPr>
                    <a:r>
                      <a:rPr lang="en-US" sz="1000" b="1">
                        <a:ln>
                          <a:noFill/>
                        </a:ln>
                        <a:effectLst/>
                        <a:latin typeface="Arial"/>
                        <a:ea typeface="Calibri"/>
                        <a:cs typeface="Times New Roman"/>
                      </a:rPr>
                      <a:t>1:1</a:t>
                    </a:r>
                    <a:endParaRPr lang="en-GB" sz="1100">
                      <a:effectLst/>
                      <a:latin typeface="Calibri"/>
                      <a:ea typeface="Calibri"/>
                      <a:cs typeface="Times New Roman"/>
                    </a:endParaRPr>
                  </a:p>
                </p:txBody>
              </p:sp>
              <p:sp>
                <p:nvSpPr>
                  <p:cNvPr id="32" name="Text Box 75"/>
                  <p:cNvSpPr txBox="1">
                    <a:spLocks noChangeArrowheads="1"/>
                  </p:cNvSpPr>
                  <p:nvPr/>
                </p:nvSpPr>
                <p:spPr bwMode="auto">
                  <a:xfrm>
                    <a:off x="1287476" y="2201875"/>
                    <a:ext cx="796290" cy="255905"/>
                  </a:xfrm>
                  <a:prstGeom prst="rect">
                    <a:avLst/>
                  </a:prstGeom>
                  <a:noFill/>
                  <a:ln>
                    <a:noFill/>
                  </a:ln>
                  <a:extLst/>
                </p:spPr>
                <p:txBody>
                  <a:bodyPr rot="0" vert="horz" wrap="square" lIns="91440" tIns="45720" rIns="91440" bIns="45720" anchor="t" anchorCtr="0" upright="1">
                    <a:noAutofit/>
                  </a:bodyPr>
                  <a:lstStyle/>
                  <a:p>
                    <a:pPr algn="ctr">
                      <a:lnSpc>
                        <a:spcPct val="115000"/>
                      </a:lnSpc>
                      <a:spcAft>
                        <a:spcPts val="1000"/>
                      </a:spcAft>
                    </a:pPr>
                    <a:r>
                      <a:rPr lang="en-US" sz="1000" b="1">
                        <a:ln>
                          <a:noFill/>
                        </a:ln>
                        <a:effectLst/>
                        <a:latin typeface="Arial"/>
                        <a:ea typeface="Calibri"/>
                        <a:cs typeface="Times New Roman"/>
                      </a:rPr>
                      <a:t>1:3</a:t>
                    </a:r>
                    <a:endParaRPr lang="en-GB" sz="1100">
                      <a:effectLst/>
                      <a:latin typeface="Calibri"/>
                      <a:ea typeface="Calibri"/>
                      <a:cs typeface="Times New Roman"/>
                    </a:endParaRPr>
                  </a:p>
                </p:txBody>
              </p:sp>
              <p:sp>
                <p:nvSpPr>
                  <p:cNvPr id="33" name="Text Box 75"/>
                  <p:cNvSpPr txBox="1">
                    <a:spLocks noChangeArrowheads="1"/>
                  </p:cNvSpPr>
                  <p:nvPr/>
                </p:nvSpPr>
                <p:spPr bwMode="auto">
                  <a:xfrm>
                    <a:off x="2275028" y="2194560"/>
                    <a:ext cx="808355" cy="255905"/>
                  </a:xfrm>
                  <a:prstGeom prst="rect">
                    <a:avLst/>
                  </a:prstGeom>
                  <a:noFill/>
                  <a:ln>
                    <a:noFill/>
                  </a:ln>
                  <a:extLst/>
                </p:spPr>
                <p:txBody>
                  <a:bodyPr rot="0" vert="horz" wrap="square" lIns="91440" tIns="45720" rIns="91440" bIns="45720" anchor="t" anchorCtr="0" upright="1">
                    <a:noAutofit/>
                  </a:bodyPr>
                  <a:lstStyle/>
                  <a:p>
                    <a:pPr algn="ctr">
                      <a:lnSpc>
                        <a:spcPct val="115000"/>
                      </a:lnSpc>
                      <a:spcAft>
                        <a:spcPts val="1000"/>
                      </a:spcAft>
                    </a:pPr>
                    <a:r>
                      <a:rPr lang="en-US" sz="1000" b="1">
                        <a:ln>
                          <a:noFill/>
                        </a:ln>
                        <a:effectLst/>
                        <a:latin typeface="Arial"/>
                        <a:ea typeface="Calibri"/>
                        <a:cs typeface="Times New Roman"/>
                      </a:rPr>
                      <a:t>1:10</a:t>
                    </a:r>
                    <a:endParaRPr lang="en-GB" sz="1100">
                      <a:effectLst/>
                      <a:latin typeface="Calibri"/>
                      <a:ea typeface="Calibri"/>
                      <a:cs typeface="Times New Roman"/>
                    </a:endParaRPr>
                  </a:p>
                </p:txBody>
              </p:sp>
              <p:sp>
                <p:nvSpPr>
                  <p:cNvPr id="34" name="Text Box 75"/>
                  <p:cNvSpPr txBox="1">
                    <a:spLocks noChangeArrowheads="1"/>
                  </p:cNvSpPr>
                  <p:nvPr/>
                </p:nvSpPr>
                <p:spPr bwMode="auto">
                  <a:xfrm>
                    <a:off x="3116276" y="2187245"/>
                    <a:ext cx="808990" cy="255905"/>
                  </a:xfrm>
                  <a:prstGeom prst="rect">
                    <a:avLst/>
                  </a:prstGeom>
                  <a:noFill/>
                  <a:ln>
                    <a:noFill/>
                  </a:ln>
                  <a:extLst/>
                </p:spPr>
                <p:txBody>
                  <a:bodyPr rot="0" vert="horz" wrap="square" lIns="91440" tIns="45720" rIns="91440" bIns="45720" anchor="t" anchorCtr="0" upright="1">
                    <a:noAutofit/>
                  </a:bodyPr>
                  <a:lstStyle/>
                  <a:p>
                    <a:pPr algn="ctr">
                      <a:lnSpc>
                        <a:spcPct val="115000"/>
                      </a:lnSpc>
                      <a:spcAft>
                        <a:spcPts val="1000"/>
                      </a:spcAft>
                    </a:pPr>
                    <a:r>
                      <a:rPr lang="en-US" sz="1000" b="1">
                        <a:ln>
                          <a:noFill/>
                        </a:ln>
                        <a:effectLst/>
                        <a:latin typeface="Arial"/>
                        <a:ea typeface="Calibri"/>
                        <a:cs typeface="Times New Roman"/>
                      </a:rPr>
                      <a:t>1:4</a:t>
                    </a:r>
                    <a:endParaRPr lang="en-GB" sz="1100">
                      <a:effectLst/>
                      <a:latin typeface="Calibri"/>
                      <a:ea typeface="Calibri"/>
                      <a:cs typeface="Times New Roman"/>
                    </a:endParaRPr>
                  </a:p>
                </p:txBody>
              </p:sp>
              <p:sp>
                <p:nvSpPr>
                  <p:cNvPr id="35" name="Text Box 75"/>
                  <p:cNvSpPr txBox="1">
                    <a:spLocks noChangeArrowheads="1"/>
                  </p:cNvSpPr>
                  <p:nvPr/>
                </p:nvSpPr>
                <p:spPr bwMode="auto">
                  <a:xfrm>
                    <a:off x="3957524" y="2179930"/>
                    <a:ext cx="809625" cy="255905"/>
                  </a:xfrm>
                  <a:prstGeom prst="rect">
                    <a:avLst/>
                  </a:prstGeom>
                  <a:noFill/>
                  <a:ln>
                    <a:noFill/>
                  </a:ln>
                  <a:extLst/>
                </p:spPr>
                <p:txBody>
                  <a:bodyPr rot="0" vert="horz" wrap="square" lIns="91440" tIns="45720" rIns="91440" bIns="45720" anchor="t" anchorCtr="0" upright="1">
                    <a:noAutofit/>
                  </a:bodyPr>
                  <a:lstStyle/>
                  <a:p>
                    <a:pPr algn="ctr">
                      <a:lnSpc>
                        <a:spcPct val="115000"/>
                      </a:lnSpc>
                      <a:spcAft>
                        <a:spcPts val="1000"/>
                      </a:spcAft>
                    </a:pPr>
                    <a:r>
                      <a:rPr lang="en-US" sz="1000" b="1">
                        <a:ln>
                          <a:noFill/>
                        </a:ln>
                        <a:effectLst/>
                        <a:latin typeface="Arial"/>
                        <a:ea typeface="Calibri"/>
                        <a:cs typeface="Times New Roman"/>
                      </a:rPr>
                      <a:t>1:10</a:t>
                    </a:r>
                    <a:endParaRPr lang="en-GB" sz="1100">
                      <a:effectLst/>
                      <a:latin typeface="Calibri"/>
                      <a:ea typeface="Calibri"/>
                      <a:cs typeface="Times New Roman"/>
                    </a:endParaRPr>
                  </a:p>
                </p:txBody>
              </p:sp>
              <p:sp>
                <p:nvSpPr>
                  <p:cNvPr id="36" name="Text Box 75"/>
                  <p:cNvSpPr txBox="1">
                    <a:spLocks noChangeArrowheads="1"/>
                  </p:cNvSpPr>
                  <p:nvPr/>
                </p:nvSpPr>
                <p:spPr bwMode="auto">
                  <a:xfrm>
                    <a:off x="4806087" y="2187245"/>
                    <a:ext cx="796925" cy="255905"/>
                  </a:xfrm>
                  <a:prstGeom prst="rect">
                    <a:avLst/>
                  </a:prstGeom>
                  <a:noFill/>
                  <a:ln>
                    <a:noFill/>
                  </a:ln>
                  <a:extLst/>
                </p:spPr>
                <p:txBody>
                  <a:bodyPr rot="0" vert="horz" wrap="square" lIns="91440" tIns="45720" rIns="91440" bIns="45720" anchor="t" anchorCtr="0" upright="1">
                    <a:noAutofit/>
                  </a:bodyPr>
                  <a:lstStyle/>
                  <a:p>
                    <a:pPr algn="ctr">
                      <a:lnSpc>
                        <a:spcPct val="115000"/>
                      </a:lnSpc>
                      <a:spcAft>
                        <a:spcPts val="1000"/>
                      </a:spcAft>
                    </a:pPr>
                    <a:r>
                      <a:rPr lang="en-US" sz="1000" b="1">
                        <a:ln>
                          <a:noFill/>
                        </a:ln>
                        <a:effectLst/>
                        <a:latin typeface="Arial"/>
                        <a:ea typeface="Calibri"/>
                        <a:cs typeface="Times New Roman"/>
                      </a:rPr>
                      <a:t>&gt;1:250</a:t>
                    </a:r>
                    <a:endParaRPr lang="en-GB" sz="1100">
                      <a:effectLst/>
                      <a:latin typeface="Calibri"/>
                      <a:ea typeface="Calibri"/>
                      <a:cs typeface="Times New Roman"/>
                    </a:endParaRPr>
                  </a:p>
                </p:txBody>
              </p:sp>
              <p:sp>
                <p:nvSpPr>
                  <p:cNvPr id="37" name="Curved Right Arrow 152"/>
                  <p:cNvSpPr>
                    <a:spLocks noChangeArrowheads="1"/>
                  </p:cNvSpPr>
                  <p:nvPr/>
                </p:nvSpPr>
                <p:spPr bwMode="auto">
                  <a:xfrm>
                    <a:off x="1148487" y="1221639"/>
                    <a:ext cx="121920" cy="349250"/>
                  </a:xfrm>
                  <a:prstGeom prst="curvedRightArrow">
                    <a:avLst>
                      <a:gd name="adj1" fmla="val 47766"/>
                      <a:gd name="adj2" fmla="val 95531"/>
                      <a:gd name="adj3" fmla="val 33333"/>
                    </a:avLst>
                  </a:prstGeom>
                  <a:solidFill>
                    <a:srgbClr val="9900CC"/>
                  </a:solidFill>
                  <a:ln w="9525">
                    <a:solidFill>
                      <a:srgbClr val="9900CC"/>
                    </a:solidFill>
                    <a:miter lim="800000"/>
                    <a:headEnd/>
                    <a:tailEnd/>
                  </a:ln>
                </p:spPr>
                <p:txBody>
                  <a:bodyPr rot="0" vert="horz" wrap="square" lIns="91440" tIns="45720" rIns="91440" bIns="45720" anchor="t" anchorCtr="0" upright="1">
                    <a:noAutofit/>
                  </a:bodyPr>
                  <a:lstStyle/>
                  <a:p>
                    <a:endParaRPr lang="en-GB"/>
                  </a:p>
                </p:txBody>
              </p:sp>
              <p:grpSp>
                <p:nvGrpSpPr>
                  <p:cNvPr id="38" name="Group 153"/>
                  <p:cNvGrpSpPr/>
                  <p:nvPr/>
                </p:nvGrpSpPr>
                <p:grpSpPr>
                  <a:xfrm>
                    <a:off x="314554" y="6825"/>
                    <a:ext cx="5328000" cy="344170"/>
                    <a:chOff x="0" y="-267495"/>
                    <a:chExt cx="5498465" cy="344170"/>
                  </a:xfrm>
                </p:grpSpPr>
                <p:cxnSp>
                  <p:nvCxnSpPr>
                    <p:cNvPr id="49" name="Straight Connector 154"/>
                    <p:cNvCxnSpPr>
                      <a:cxnSpLocks/>
                    </p:cNvCxnSpPr>
                    <p:nvPr/>
                  </p:nvCxnSpPr>
                  <p:spPr bwMode="auto">
                    <a:xfrm flipV="1">
                      <a:off x="0" y="0"/>
                      <a:ext cx="549846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0" name="Text Box 155"/>
                    <p:cNvSpPr txBox="1"/>
                    <p:nvPr/>
                  </p:nvSpPr>
                  <p:spPr>
                    <a:xfrm>
                      <a:off x="2165299" y="-267495"/>
                      <a:ext cx="1145540" cy="344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b="1">
                          <a:effectLst/>
                          <a:latin typeface="Arial"/>
                          <a:ea typeface="Calibri"/>
                          <a:cs typeface="Times New Roman"/>
                        </a:rPr>
                        <a:t>Timeline</a:t>
                      </a:r>
                      <a:endParaRPr lang="en-GB" sz="1100">
                        <a:effectLst/>
                        <a:ea typeface="Calibri"/>
                        <a:cs typeface="Times New Roman"/>
                      </a:endParaRPr>
                    </a:p>
                  </p:txBody>
                </p:sp>
              </p:grpSp>
              <p:sp>
                <p:nvSpPr>
                  <p:cNvPr id="39" name="Text Box 156"/>
                  <p:cNvSpPr txBox="1"/>
                  <p:nvPr/>
                </p:nvSpPr>
                <p:spPr>
                  <a:xfrm>
                    <a:off x="0" y="2157985"/>
                    <a:ext cx="1565910" cy="346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000" b="1">
                        <a:effectLst/>
                        <a:latin typeface="Arial"/>
                        <a:ea typeface="Calibri"/>
                        <a:cs typeface="Times New Roman"/>
                      </a:rPr>
                      <a:t>Aspect ratios:</a:t>
                    </a:r>
                    <a:endParaRPr lang="en-GB" sz="1100">
                      <a:effectLst/>
                      <a:ea typeface="Calibri"/>
                      <a:cs typeface="Times New Roman"/>
                    </a:endParaRPr>
                  </a:p>
                </p:txBody>
              </p:sp>
              <p:sp>
                <p:nvSpPr>
                  <p:cNvPr id="40" name="Curved Right Arrow 157"/>
                  <p:cNvSpPr>
                    <a:spLocks noChangeArrowheads="1"/>
                  </p:cNvSpPr>
                  <p:nvPr/>
                </p:nvSpPr>
                <p:spPr bwMode="auto">
                  <a:xfrm>
                    <a:off x="2150669" y="1250899"/>
                    <a:ext cx="122148" cy="349657"/>
                  </a:xfrm>
                  <a:prstGeom prst="curvedRightArrow">
                    <a:avLst>
                      <a:gd name="adj1" fmla="val 47766"/>
                      <a:gd name="adj2" fmla="val 95531"/>
                      <a:gd name="adj3" fmla="val 33333"/>
                    </a:avLst>
                  </a:prstGeom>
                  <a:solidFill>
                    <a:srgbClr val="9900CC"/>
                  </a:solidFill>
                  <a:ln w="9525">
                    <a:solidFill>
                      <a:srgbClr val="9900CC"/>
                    </a:solidFill>
                    <a:miter lim="800000"/>
                    <a:headEnd/>
                    <a:tailEnd/>
                  </a:ln>
                </p:spPr>
                <p:txBody>
                  <a:bodyPr rot="0" vert="horz" wrap="square" lIns="91440" tIns="45720" rIns="91440" bIns="45720" anchor="t" anchorCtr="0" upright="1">
                    <a:noAutofit/>
                  </a:bodyPr>
                  <a:lstStyle/>
                  <a:p>
                    <a:endParaRPr lang="en-GB"/>
                  </a:p>
                </p:txBody>
              </p:sp>
              <p:sp>
                <p:nvSpPr>
                  <p:cNvPr id="41" name="Arc 158"/>
                  <p:cNvSpPr/>
                  <p:nvPr/>
                </p:nvSpPr>
                <p:spPr>
                  <a:xfrm rot="18878734">
                    <a:off x="1492301" y="402336"/>
                    <a:ext cx="2285376" cy="2075647"/>
                  </a:xfrm>
                  <a:prstGeom prst="arc">
                    <a:avLst>
                      <a:gd name="adj1" fmla="val 16988902"/>
                      <a:gd name="adj2" fmla="val 21289396"/>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2" name="Group 159"/>
                  <p:cNvGrpSpPr/>
                  <p:nvPr/>
                </p:nvGrpSpPr>
                <p:grpSpPr>
                  <a:xfrm>
                    <a:off x="1280160" y="563271"/>
                    <a:ext cx="811988" cy="811987"/>
                    <a:chOff x="0" y="0"/>
                    <a:chExt cx="811988" cy="811987"/>
                  </a:xfrm>
                </p:grpSpPr>
                <p:pic>
                  <p:nvPicPr>
                    <p:cNvPr id="47" name="Picture 160" descr="G:\Lab_decoded\new microscope\M6_14.8.2015\experiment 2\SNAP-132048-0033.jpg"/>
                    <p:cNvPicPr>
                      <a:picLocks noChangeAspect="1"/>
                    </p:cNvPicPr>
                    <p:nvPr/>
                  </p:nvPicPr>
                  <p:blipFill rotWithShape="1">
                    <a:blip r:embed="rId21" cstate="print">
                      <a:extLst>
                        <a:ext uri="{28A0092B-C50C-407E-A947-70E740481C1C}">
                          <a14:useLocalDpi xmlns:a14="http://schemas.microsoft.com/office/drawing/2010/main" val="0"/>
                        </a:ext>
                      </a:extLst>
                    </a:blip>
                    <a:srcRect l="9941" t="34055" r="74401" b="45031"/>
                    <a:stretch/>
                  </p:blipFill>
                  <p:spPr bwMode="auto">
                    <a:xfrm>
                      <a:off x="0" y="0"/>
                      <a:ext cx="811988" cy="811987"/>
                    </a:xfrm>
                    <a:prstGeom prst="rect">
                      <a:avLst/>
                    </a:prstGeom>
                    <a:noFill/>
                    <a:ln>
                      <a:noFill/>
                    </a:ln>
                    <a:extLst>
                      <a:ext uri="{53640926-AAD7-44D8-BBD7-CCE9431645EC}">
                        <a14:shadowObscured xmlns:a14="http://schemas.microsoft.com/office/drawing/2010/main"/>
                      </a:ext>
                    </a:extLst>
                  </p:spPr>
                </p:pic>
                <p:cxnSp>
                  <p:nvCxnSpPr>
                    <p:cNvPr id="48" name="Straight Connector 161"/>
                    <p:cNvCxnSpPr/>
                    <p:nvPr/>
                  </p:nvCxnSpPr>
                  <p:spPr>
                    <a:xfrm>
                      <a:off x="43892" y="768096"/>
                      <a:ext cx="1511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Straight Arrow Connector 162"/>
                  <p:cNvCxnSpPr/>
                  <p:nvPr/>
                </p:nvCxnSpPr>
                <p:spPr>
                  <a:xfrm>
                    <a:off x="2099463" y="687629"/>
                    <a:ext cx="200025" cy="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163"/>
                  <p:cNvGrpSpPr/>
                  <p:nvPr/>
                </p:nvGrpSpPr>
                <p:grpSpPr>
                  <a:xfrm>
                    <a:off x="321869" y="563271"/>
                    <a:ext cx="811987" cy="811987"/>
                    <a:chOff x="0" y="0"/>
                    <a:chExt cx="811987" cy="811987"/>
                  </a:xfrm>
                </p:grpSpPr>
                <p:pic>
                  <p:nvPicPr>
                    <p:cNvPr id="45" name="Picture 164" descr="G:\Lab_decoded\new microscope\M6\SNAP-155632-0002.jpg"/>
                    <p:cNvPicPr>
                      <a:picLocks noChangeAspect="1"/>
                    </p:cNvPicPr>
                    <p:nvPr/>
                  </p:nvPicPr>
                  <p:blipFill rotWithShape="1">
                    <a:blip r:embed="rId22">
                      <a:extLst>
                        <a:ext uri="{28A0092B-C50C-407E-A947-70E740481C1C}">
                          <a14:useLocalDpi xmlns:a14="http://schemas.microsoft.com/office/drawing/2010/main" val="0"/>
                        </a:ext>
                      </a:extLst>
                    </a:blip>
                    <a:srcRect l="88342" t="51847" r="5808" b="40338"/>
                    <a:stretch/>
                  </p:blipFill>
                  <p:spPr bwMode="auto">
                    <a:xfrm>
                      <a:off x="0" y="0"/>
                      <a:ext cx="811987" cy="811987"/>
                    </a:xfrm>
                    <a:prstGeom prst="rect">
                      <a:avLst/>
                    </a:prstGeom>
                    <a:noFill/>
                    <a:ln>
                      <a:noFill/>
                    </a:ln>
                    <a:extLst>
                      <a:ext uri="{53640926-AAD7-44D8-BBD7-CCE9431645EC}">
                        <a14:shadowObscured xmlns:a14="http://schemas.microsoft.com/office/drawing/2010/main"/>
                      </a:ext>
                    </a:extLst>
                  </p:spPr>
                </p:pic>
                <p:cxnSp>
                  <p:nvCxnSpPr>
                    <p:cNvPr id="46" name="Straight Connector 165"/>
                    <p:cNvCxnSpPr/>
                    <p:nvPr/>
                  </p:nvCxnSpPr>
                  <p:spPr>
                    <a:xfrm flipV="1">
                      <a:off x="43891" y="753465"/>
                      <a:ext cx="39179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Group 166"/>
                <p:cNvGrpSpPr/>
                <p:nvPr/>
              </p:nvGrpSpPr>
              <p:grpSpPr>
                <a:xfrm>
                  <a:off x="2277208" y="571500"/>
                  <a:ext cx="808990" cy="808990"/>
                  <a:chOff x="0" y="0"/>
                  <a:chExt cx="809598" cy="809598"/>
                </a:xfrm>
              </p:grpSpPr>
              <p:pic>
                <p:nvPicPr>
                  <p:cNvPr id="22" name="Picture 24"/>
                  <p:cNvPicPr>
                    <a:picLocks noChangeAspect="1"/>
                  </p:cNvPicPr>
                  <p:nvPr/>
                </p:nvPicPr>
                <p:blipFill rotWithShape="1">
                  <a:blip r:embed="rId23" cstate="print">
                    <a:extLst>
                      <a:ext uri="{28A0092B-C50C-407E-A947-70E740481C1C}">
                        <a14:useLocalDpi xmlns:a14="http://schemas.microsoft.com/office/drawing/2010/main" val="0"/>
                      </a:ext>
                    </a:extLst>
                  </a:blip>
                  <a:srcRect l="2521" t="17989" r="41502" b="19749"/>
                  <a:stretch/>
                </p:blipFill>
                <p:spPr bwMode="auto">
                  <a:xfrm>
                    <a:off x="0" y="0"/>
                    <a:ext cx="809598" cy="809598"/>
                  </a:xfrm>
                  <a:prstGeom prst="rect">
                    <a:avLst/>
                  </a:prstGeom>
                  <a:noFill/>
                  <a:ln>
                    <a:noFill/>
                  </a:ln>
                  <a:extLst>
                    <a:ext uri="{53640926-AAD7-44D8-BBD7-CCE9431645EC}">
                      <a14:shadowObscured xmlns:a14="http://schemas.microsoft.com/office/drawing/2010/main"/>
                    </a:ext>
                  </a:extLst>
                </p:spPr>
              </p:pic>
              <p:cxnSp>
                <p:nvCxnSpPr>
                  <p:cNvPr id="23" name="Straight Connector 32"/>
                  <p:cNvCxnSpPr/>
                  <p:nvPr/>
                </p:nvCxnSpPr>
                <p:spPr bwMode="auto">
                  <a:xfrm flipV="1">
                    <a:off x="31441" y="770297"/>
                    <a:ext cx="122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19" name="Group 169"/>
                <p:cNvGrpSpPr/>
                <p:nvPr/>
              </p:nvGrpSpPr>
              <p:grpSpPr>
                <a:xfrm>
                  <a:off x="2277208" y="1415561"/>
                  <a:ext cx="808355" cy="817245"/>
                  <a:chOff x="0" y="0"/>
                  <a:chExt cx="808892" cy="817685"/>
                </a:xfrm>
              </p:grpSpPr>
              <p:pic>
                <p:nvPicPr>
                  <p:cNvPr id="20" name="Picture 11"/>
                  <p:cNvPicPr>
                    <a:picLocks noChangeAspect="1"/>
                  </p:cNvPicPr>
                  <p:nvPr/>
                </p:nvPicPr>
                <p:blipFill rotWithShape="1">
                  <a:blip r:embed="rId24" cstate="print">
                    <a:extLst>
                      <a:ext uri="{28A0092B-C50C-407E-A947-70E740481C1C}">
                        <a14:useLocalDpi xmlns:a14="http://schemas.microsoft.com/office/drawing/2010/main" val="0"/>
                      </a:ext>
                    </a:extLst>
                  </a:blip>
                  <a:srcRect t="8507" r="35317" b="14125"/>
                  <a:stretch/>
                </p:blipFill>
                <p:spPr bwMode="auto">
                  <a:xfrm>
                    <a:off x="0" y="0"/>
                    <a:ext cx="808892" cy="817685"/>
                  </a:xfrm>
                  <a:prstGeom prst="rect">
                    <a:avLst/>
                  </a:prstGeom>
                  <a:noFill/>
                  <a:ln>
                    <a:noFill/>
                  </a:ln>
                  <a:extLst>
                    <a:ext uri="{53640926-AAD7-44D8-BBD7-CCE9431645EC}">
                      <a14:shadowObscured xmlns:a14="http://schemas.microsoft.com/office/drawing/2010/main"/>
                    </a:ext>
                  </a:extLst>
                </p:spPr>
              </p:pic>
              <p:cxnSp>
                <p:nvCxnSpPr>
                  <p:cNvPr id="21" name="Straight Connector 171"/>
                  <p:cNvCxnSpPr/>
                  <p:nvPr/>
                </p:nvCxnSpPr>
                <p:spPr>
                  <a:xfrm>
                    <a:off x="61546" y="764931"/>
                    <a:ext cx="914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9" name="Text Box 172"/>
            <p:cNvSpPr txBox="1"/>
            <p:nvPr/>
          </p:nvSpPr>
          <p:spPr>
            <a:xfrm>
              <a:off x="34120" y="225188"/>
              <a:ext cx="332008" cy="2797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a:effectLst/>
                  <a:latin typeface="Arial"/>
                  <a:ea typeface="Calibri"/>
                  <a:cs typeface="Times New Roman"/>
                </a:rPr>
                <a:t>a)</a:t>
              </a:r>
              <a:endParaRPr lang="en-GB" sz="1100">
                <a:effectLst/>
                <a:ea typeface="Calibri"/>
                <a:cs typeface="Times New Roman"/>
              </a:endParaRPr>
            </a:p>
          </p:txBody>
        </p:sp>
        <p:sp>
          <p:nvSpPr>
            <p:cNvPr id="10" name="Text Box 173"/>
            <p:cNvSpPr txBox="1"/>
            <p:nvPr/>
          </p:nvSpPr>
          <p:spPr>
            <a:xfrm>
              <a:off x="40944" y="1166884"/>
              <a:ext cx="40894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a:effectLst/>
                  <a:latin typeface="Arial"/>
                  <a:ea typeface="Calibri"/>
                  <a:cs typeface="Times New Roman"/>
                </a:rPr>
                <a:t>b)</a:t>
              </a:r>
              <a:endParaRPr lang="en-GB" sz="1100">
                <a:effectLst/>
                <a:ea typeface="Calibri"/>
                <a:cs typeface="Times New Roman"/>
              </a:endParaRPr>
            </a:p>
          </p:txBody>
        </p:sp>
        <p:sp>
          <p:nvSpPr>
            <p:cNvPr id="11" name="Text Box 174"/>
            <p:cNvSpPr txBox="1"/>
            <p:nvPr/>
          </p:nvSpPr>
          <p:spPr>
            <a:xfrm>
              <a:off x="40944" y="1958454"/>
              <a:ext cx="409433" cy="2797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a:effectLst/>
                  <a:latin typeface="Arial"/>
                  <a:ea typeface="Calibri"/>
                  <a:cs typeface="Times New Roman"/>
                </a:rPr>
                <a:t>c)</a:t>
              </a:r>
              <a:endParaRPr lang="en-GB" sz="1100">
                <a:effectLst/>
                <a:ea typeface="Calibri"/>
                <a:cs typeface="Times New Roman"/>
              </a:endParaRPr>
            </a:p>
          </p:txBody>
        </p:sp>
        <p:sp>
          <p:nvSpPr>
            <p:cNvPr id="12" name="Text Box 175"/>
            <p:cNvSpPr txBox="1"/>
            <p:nvPr/>
          </p:nvSpPr>
          <p:spPr>
            <a:xfrm>
              <a:off x="61415" y="3098042"/>
              <a:ext cx="408940" cy="279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a:effectLst/>
                  <a:latin typeface="Arial"/>
                  <a:ea typeface="Calibri"/>
                  <a:cs typeface="Times New Roman"/>
                </a:rPr>
                <a:t>d)</a:t>
              </a:r>
              <a:endParaRPr lang="en-GB" sz="1100">
                <a:effectLst/>
                <a:ea typeface="Calibri"/>
                <a:cs typeface="Times New Roman"/>
              </a:endParaRPr>
            </a:p>
          </p:txBody>
        </p:sp>
      </p:grpSp>
      <p:sp>
        <p:nvSpPr>
          <p:cNvPr id="3" name="Rechteck 2"/>
          <p:cNvSpPr/>
          <p:nvPr/>
        </p:nvSpPr>
        <p:spPr>
          <a:xfrm>
            <a:off x="-140811" y="5733256"/>
            <a:ext cx="9433047" cy="453970"/>
          </a:xfrm>
          <a:prstGeom prst="rect">
            <a:avLst/>
          </a:prstGeom>
        </p:spPr>
        <p:txBody>
          <a:bodyPr wrap="square">
            <a:spAutoFit/>
          </a:bodyPr>
          <a:lstStyle/>
          <a:p>
            <a:pPr algn="ctr"/>
            <a:r>
              <a:rPr lang="en-GB" sz="1150"/>
              <a:t>Schematic of the shape transformations observed during cooling emulsion droplets of pure hydrocarbons </a:t>
            </a:r>
            <a:r>
              <a:rPr lang="en-GB" sz="1150"/>
              <a:t>in </a:t>
            </a:r>
            <a:r>
              <a:rPr lang="en-GB" sz="1150" smtClean="0"/>
              <a:t>water at different conditions</a:t>
            </a:r>
          </a:p>
          <a:p>
            <a:pPr algn="ctr"/>
            <a:r>
              <a:rPr lang="en-GB" sz="1200" smtClean="0">
                <a:solidFill>
                  <a:srgbClr val="00B050"/>
                </a:solidFill>
              </a:rPr>
              <a:t>Complex </a:t>
            </a:r>
            <a:r>
              <a:rPr lang="en-GB" sz="1200">
                <a:solidFill>
                  <a:srgbClr val="00B050"/>
                </a:solidFill>
              </a:rPr>
              <a:t>regular shapes </a:t>
            </a:r>
            <a:r>
              <a:rPr lang="en-GB" sz="1200">
                <a:solidFill>
                  <a:srgbClr val="00B050"/>
                </a:solidFill>
              </a:rPr>
              <a:t>are </a:t>
            </a:r>
            <a:r>
              <a:rPr lang="en-GB" sz="1200" smtClean="0">
                <a:solidFill>
                  <a:srgbClr val="00B050"/>
                </a:solidFill>
              </a:rPr>
              <a:t>obtained, </a:t>
            </a:r>
            <a:r>
              <a:rPr lang="en-GB" sz="1200">
                <a:solidFill>
                  <a:srgbClr val="00B050"/>
                </a:solidFill>
              </a:rPr>
              <a:t>including micrometre-sized octahedra, various polygonal platelets, O-shapes, </a:t>
            </a:r>
            <a:r>
              <a:rPr lang="en-GB" sz="1200">
                <a:solidFill>
                  <a:srgbClr val="00B050"/>
                </a:solidFill>
              </a:rPr>
              <a:t>and </a:t>
            </a:r>
            <a:r>
              <a:rPr lang="en-GB" sz="1200" smtClean="0">
                <a:solidFill>
                  <a:srgbClr val="00B050"/>
                </a:solidFill>
              </a:rPr>
              <a:t>fibres.</a:t>
            </a:r>
            <a:endParaRPr lang="en-GB" sz="1150">
              <a:solidFill>
                <a:srgbClr val="00B050"/>
              </a:solidFill>
            </a:endParaRPr>
          </a:p>
        </p:txBody>
      </p:sp>
    </p:spTree>
    <p:extLst>
      <p:ext uri="{BB962C8B-B14F-4D97-AF65-F5344CB8AC3E}">
        <p14:creationId xmlns:p14="http://schemas.microsoft.com/office/powerpoint/2010/main" val="1594403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ußzeilenplatzhalter 8"/>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t>COST MP1106, May 4-6, 2016 in Athens</a:t>
            </a:r>
            <a:endParaRPr lang="de-DE" dirty="0" smtClean="0"/>
          </a:p>
        </p:txBody>
      </p:sp>
      <p:sp>
        <p:nvSpPr>
          <p:cNvPr id="10244" name="Foliennummernplatzhalter 7"/>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0DD7D-82E1-4645-A285-6DC38273F0CA}" type="slidenum">
              <a:rPr smtClean="0"/>
              <a:pPr fontAlgn="base">
                <a:spcBef>
                  <a:spcPct val="0"/>
                </a:spcBef>
                <a:spcAft>
                  <a:spcPct val="0"/>
                </a:spcAft>
                <a:defRPr/>
              </a:pPr>
              <a:t>6</a:t>
            </a:fld>
            <a:r>
              <a:rPr lang="en-GB" smtClean="0"/>
              <a:t>/60</a:t>
            </a:r>
            <a:endParaRPr smtClean="0"/>
          </a:p>
        </p:txBody>
      </p:sp>
      <p:sp>
        <p:nvSpPr>
          <p:cNvPr id="4" name="Textfeld 3"/>
          <p:cNvSpPr txBox="1"/>
          <p:nvPr/>
        </p:nvSpPr>
        <p:spPr>
          <a:xfrm>
            <a:off x="2176765" y="764704"/>
            <a:ext cx="4771499" cy="369332"/>
          </a:xfrm>
          <a:prstGeom prst="rect">
            <a:avLst/>
          </a:prstGeom>
          <a:noFill/>
        </p:spPr>
        <p:txBody>
          <a:bodyPr wrap="none" rtlCol="0">
            <a:spAutoFit/>
          </a:bodyPr>
          <a:lstStyle/>
          <a:p>
            <a:pPr algn="ctr"/>
            <a:r>
              <a:rPr lang="de-DE" smtClean="0"/>
              <a:t>Few Selected Highlights of the Scientifi Work</a:t>
            </a:r>
            <a:endParaRPr lang="en-GB"/>
          </a:p>
        </p:txBody>
      </p:sp>
      <p:sp>
        <p:nvSpPr>
          <p:cNvPr id="2" name="Rechteck 1"/>
          <p:cNvSpPr/>
          <p:nvPr/>
        </p:nvSpPr>
        <p:spPr>
          <a:xfrm>
            <a:off x="1671508" y="1268760"/>
            <a:ext cx="5814392" cy="369332"/>
          </a:xfrm>
          <a:prstGeom prst="rect">
            <a:avLst/>
          </a:prstGeom>
        </p:spPr>
        <p:txBody>
          <a:bodyPr wrap="square">
            <a:spAutoFit/>
          </a:bodyPr>
          <a:lstStyle/>
          <a:p>
            <a:r>
              <a:rPr lang="en-GB" b="1">
                <a:solidFill>
                  <a:srgbClr val="0070C0"/>
                </a:solidFill>
              </a:rPr>
              <a:t>Non-Newtonian Flow (University of Naples, Italy)</a:t>
            </a:r>
            <a:endParaRPr lang="en-GB">
              <a:solidFill>
                <a:srgbClr val="0070C0"/>
              </a:solidFill>
            </a:endParaRPr>
          </a:p>
        </p:txBody>
      </p:sp>
      <p:pic>
        <p:nvPicPr>
          <p:cNvPr id="6" name="Grafik 5" descr="Fig%201%20Boger"/>
          <p:cNvPicPr/>
          <p:nvPr/>
        </p:nvPicPr>
        <p:blipFill>
          <a:blip r:embed="rId2">
            <a:extLst>
              <a:ext uri="{28A0092B-C50C-407E-A947-70E740481C1C}">
                <a14:useLocalDpi xmlns:a14="http://schemas.microsoft.com/office/drawing/2010/main" val="0"/>
              </a:ext>
            </a:extLst>
          </a:blip>
          <a:srcRect/>
          <a:stretch>
            <a:fillRect/>
          </a:stretch>
        </p:blipFill>
        <p:spPr bwMode="auto">
          <a:xfrm>
            <a:off x="2235764" y="1772816"/>
            <a:ext cx="4672156" cy="3636228"/>
          </a:xfrm>
          <a:prstGeom prst="rect">
            <a:avLst/>
          </a:prstGeom>
          <a:noFill/>
          <a:ln>
            <a:noFill/>
          </a:ln>
        </p:spPr>
      </p:pic>
      <p:sp>
        <p:nvSpPr>
          <p:cNvPr id="3" name="Rechteck 2"/>
          <p:cNvSpPr/>
          <p:nvPr/>
        </p:nvSpPr>
        <p:spPr>
          <a:xfrm>
            <a:off x="683568" y="5517232"/>
            <a:ext cx="7848872" cy="646331"/>
          </a:xfrm>
          <a:prstGeom prst="rect">
            <a:avLst/>
          </a:prstGeom>
        </p:spPr>
        <p:txBody>
          <a:bodyPr wrap="square">
            <a:spAutoFit/>
          </a:bodyPr>
          <a:lstStyle/>
          <a:p>
            <a:pPr algn="ctr"/>
            <a:r>
              <a:rPr lang="en-GB" sz="1200"/>
              <a:t>Wall depletion layer of Newtoninan (upper) and Elastic (lower) fluids as continuous phases, droplets are Newtonian Silicon Oils in both cases. The total flow rate is 30 ml/h, capillary internal diameter is 320 </a:t>
            </a:r>
            <a:r>
              <a:rPr lang="en-GB" sz="1200"/>
              <a:t>μm</a:t>
            </a:r>
            <a:r>
              <a:rPr lang="en-GB" sz="1200" smtClean="0"/>
              <a:t>.</a:t>
            </a:r>
          </a:p>
          <a:p>
            <a:pPr algn="ctr"/>
            <a:r>
              <a:rPr lang="en-GB" sz="1200">
                <a:solidFill>
                  <a:srgbClr val="00B050"/>
                </a:solidFill>
              </a:rPr>
              <a:t>A</a:t>
            </a:r>
            <a:r>
              <a:rPr lang="en-GB" sz="1200" smtClean="0">
                <a:solidFill>
                  <a:srgbClr val="00B050"/>
                </a:solidFill>
              </a:rPr>
              <a:t> </a:t>
            </a:r>
            <a:r>
              <a:rPr lang="en-GB" sz="1200">
                <a:solidFill>
                  <a:srgbClr val="00B050"/>
                </a:solidFill>
              </a:rPr>
              <a:t>droplet-free layer can be observed close to the wall, since larger droplets accumulate toward the </a:t>
            </a:r>
            <a:r>
              <a:rPr lang="en-GB" sz="1200">
                <a:solidFill>
                  <a:srgbClr val="00B050"/>
                </a:solidFill>
              </a:rPr>
              <a:t>channel </a:t>
            </a:r>
            <a:r>
              <a:rPr lang="en-GB" sz="1200" smtClean="0">
                <a:solidFill>
                  <a:srgbClr val="00B050"/>
                </a:solidFill>
              </a:rPr>
              <a:t>axis.</a:t>
            </a:r>
            <a:endParaRPr lang="en-GB" sz="1200">
              <a:solidFill>
                <a:srgbClr val="00B050"/>
              </a:solidFill>
            </a:endParaRPr>
          </a:p>
        </p:txBody>
      </p:sp>
    </p:spTree>
    <p:extLst>
      <p:ext uri="{BB962C8B-B14F-4D97-AF65-F5344CB8AC3E}">
        <p14:creationId xmlns:p14="http://schemas.microsoft.com/office/powerpoint/2010/main" val="1594403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1162</Words>
  <Application>Microsoft Office PowerPoint</Application>
  <PresentationFormat>Bildschirmpräsentation (4:3)</PresentationFormat>
  <Paragraphs>126</Paragraphs>
  <Slides>6</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8" baseType="lpstr">
      <vt:lpstr>Larissa-Design</vt:lpstr>
      <vt:lpstr>Photo Editor-Foto</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miller</dc:creator>
  <cp:lastModifiedBy>Reinhard Miller</cp:lastModifiedBy>
  <cp:revision>100</cp:revision>
  <dcterms:created xsi:type="dcterms:W3CDTF">2010-10-29T09:42:51Z</dcterms:created>
  <dcterms:modified xsi:type="dcterms:W3CDTF">2016-05-04T05:13:33Z</dcterms:modified>
</cp:coreProperties>
</file>